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7"/>
  </p:notesMasterIdLst>
  <p:sldIdLst>
    <p:sldId id="357" r:id="rId3"/>
    <p:sldId id="894" r:id="rId4"/>
    <p:sldId id="919" r:id="rId5"/>
    <p:sldId id="920" r:id="rId6"/>
    <p:sldId id="921" r:id="rId7"/>
    <p:sldId id="879" r:id="rId8"/>
    <p:sldId id="906" r:id="rId9"/>
    <p:sldId id="907" r:id="rId10"/>
    <p:sldId id="908" r:id="rId11"/>
    <p:sldId id="989" r:id="rId12"/>
    <p:sldId id="988" r:id="rId13"/>
    <p:sldId id="922" r:id="rId14"/>
    <p:sldId id="925" r:id="rId15"/>
    <p:sldId id="863" r:id="rId16"/>
    <p:sldId id="895" r:id="rId17"/>
    <p:sldId id="932" r:id="rId18"/>
    <p:sldId id="990" r:id="rId19"/>
    <p:sldId id="916" r:id="rId20"/>
    <p:sldId id="911" r:id="rId21"/>
    <p:sldId id="913" r:id="rId22"/>
    <p:sldId id="910" r:id="rId23"/>
    <p:sldId id="914" r:id="rId24"/>
    <p:sldId id="918" r:id="rId25"/>
    <p:sldId id="915" r:id="rId26"/>
    <p:sldId id="998" r:id="rId27"/>
    <p:sldId id="997" r:id="rId28"/>
    <p:sldId id="971" r:id="rId29"/>
    <p:sldId id="1002" r:id="rId30"/>
    <p:sldId id="1001" r:id="rId31"/>
    <p:sldId id="963" r:id="rId32"/>
    <p:sldId id="991" r:id="rId33"/>
    <p:sldId id="992" r:id="rId34"/>
    <p:sldId id="993" r:id="rId35"/>
    <p:sldId id="999" r:id="rId36"/>
  </p:sldIdLst>
  <p:sldSz cx="12192000" cy="6858000"/>
  <p:notesSz cx="7104063" cy="102346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EAA"/>
    <a:srgbClr val="B7DFD5"/>
    <a:srgbClr val="FFFFFF"/>
    <a:srgbClr val="0000FF"/>
    <a:srgbClr val="CD00FF"/>
    <a:srgbClr val="F9D745"/>
    <a:srgbClr val="D4ECE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28" autoAdjust="0"/>
    <p:restoredTop sz="96283" autoAdjust="0"/>
  </p:normalViewPr>
  <p:slideViewPr>
    <p:cSldViewPr snapToGrid="0">
      <p:cViewPr varScale="1">
        <p:scale>
          <a:sx n="113" d="100"/>
          <a:sy n="113" d="100"/>
        </p:scale>
        <p:origin x="438"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0" y="0"/>
            <a:ext cx="3079750" cy="512763"/>
          </a:xfrm>
          <a:prstGeom prst="rect">
            <a:avLst/>
          </a:prstGeom>
          <a:noFill/>
          <a:ln w="9525">
            <a:noFill/>
            <a:miter lim="800000"/>
            <a:headEnd/>
            <a:tailEnd/>
          </a:ln>
        </p:spPr>
        <p:txBody>
          <a:bodyPr vert="horz" wrap="square" lIns="99069" tIns="49535" rIns="99069" bIns="49535" numCol="1" anchor="t" anchorCtr="0" compatLnSpc="1">
            <a:prstTxWarp prst="textNoShape">
              <a:avLst/>
            </a:prstTxWarp>
          </a:bodyPr>
          <a:lstStyle>
            <a:lvl1pPr>
              <a:defRPr sz="1300">
                <a:latin typeface="Calibri" pitchFamily="34" charset="0"/>
              </a:defRPr>
            </a:lvl1pPr>
          </a:lstStyle>
          <a:p>
            <a:endParaRPr lang="fr-FR"/>
          </a:p>
        </p:txBody>
      </p:sp>
      <p:sp>
        <p:nvSpPr>
          <p:cNvPr id="3" name="Espace réservé de la date 2"/>
          <p:cNvSpPr>
            <a:spLocks noGrp="1"/>
          </p:cNvSpPr>
          <p:nvPr>
            <p:ph type="dt" idx="1"/>
          </p:nvPr>
        </p:nvSpPr>
        <p:spPr bwMode="auto">
          <a:xfrm>
            <a:off x="4022725" y="0"/>
            <a:ext cx="3079750" cy="512763"/>
          </a:xfrm>
          <a:prstGeom prst="rect">
            <a:avLst/>
          </a:prstGeom>
          <a:noFill/>
          <a:ln w="9525">
            <a:noFill/>
            <a:miter lim="800000"/>
            <a:headEnd/>
            <a:tailEnd/>
          </a:ln>
        </p:spPr>
        <p:txBody>
          <a:bodyPr vert="horz" wrap="square" lIns="99069" tIns="49535" rIns="99069" bIns="49535" numCol="1" anchor="t" anchorCtr="0" compatLnSpc="1">
            <a:prstTxWarp prst="textNoShape">
              <a:avLst/>
            </a:prstTxWarp>
          </a:bodyPr>
          <a:lstStyle>
            <a:lvl1pPr algn="r">
              <a:defRPr sz="1300">
                <a:latin typeface="Calibri" pitchFamily="34" charset="0"/>
              </a:defRPr>
            </a:lvl1pPr>
          </a:lstStyle>
          <a:p>
            <a:fld id="{E908FDD9-715A-4FE7-9E00-E66958D03CD3}" type="datetimeFigureOut">
              <a:rPr lang="fr-FR"/>
              <a:pPr/>
              <a:t>18/12/2023</a:t>
            </a:fld>
            <a:endParaRPr lang="fr-FR"/>
          </a:p>
        </p:txBody>
      </p:sp>
      <p:sp>
        <p:nvSpPr>
          <p:cNvPr id="4" name="Espace réservé de l'image des diapositives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48" tIns="49524" rIns="99048" bIns="49524" rtlCol="0" anchor="ctr"/>
          <a:lstStyle/>
          <a:p>
            <a:pPr lvl="0"/>
            <a:endParaRPr lang="fr-FR" noProof="0"/>
          </a:p>
        </p:txBody>
      </p:sp>
      <p:sp>
        <p:nvSpPr>
          <p:cNvPr id="5" name="Espace réservé des notes 4"/>
          <p:cNvSpPr>
            <a:spLocks noGrp="1"/>
          </p:cNvSpPr>
          <p:nvPr>
            <p:ph type="body" sz="quarter" idx="3"/>
          </p:nvPr>
        </p:nvSpPr>
        <p:spPr bwMode="auto">
          <a:xfrm>
            <a:off x="709613" y="4926013"/>
            <a:ext cx="5684837" cy="4029075"/>
          </a:xfrm>
          <a:prstGeom prst="rect">
            <a:avLst/>
          </a:prstGeom>
          <a:noFill/>
          <a:ln w="9525">
            <a:noFill/>
            <a:miter lim="800000"/>
            <a:headEnd/>
            <a:tailEnd/>
          </a:ln>
        </p:spPr>
        <p:txBody>
          <a:bodyPr vert="horz" wrap="square" lIns="99069" tIns="49535" rIns="99069" bIns="49535" numCol="1" anchor="t" anchorCtr="0" compatLnSpc="1">
            <a:prstTxWarp prst="textNoShape">
              <a:avLst/>
            </a:prstTxWarp>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bwMode="auto">
          <a:xfrm>
            <a:off x="0" y="9721850"/>
            <a:ext cx="3079750" cy="512763"/>
          </a:xfrm>
          <a:prstGeom prst="rect">
            <a:avLst/>
          </a:prstGeom>
          <a:noFill/>
          <a:ln w="9525">
            <a:noFill/>
            <a:miter lim="800000"/>
            <a:headEnd/>
            <a:tailEnd/>
          </a:ln>
        </p:spPr>
        <p:txBody>
          <a:bodyPr vert="horz" wrap="square" lIns="99069" tIns="49535" rIns="99069" bIns="49535" numCol="1" anchor="b" anchorCtr="0" compatLnSpc="1">
            <a:prstTxWarp prst="textNoShape">
              <a:avLst/>
            </a:prstTxWarp>
          </a:bodyPr>
          <a:lstStyle>
            <a:lvl1pPr>
              <a:defRPr sz="1300">
                <a:latin typeface="Calibri" pitchFamily="34" charset="0"/>
              </a:defRPr>
            </a:lvl1pPr>
          </a:lstStyle>
          <a:p>
            <a:endParaRPr lang="fr-FR"/>
          </a:p>
        </p:txBody>
      </p:sp>
      <p:sp>
        <p:nvSpPr>
          <p:cNvPr id="7" name="Espace réservé du numéro de diapositive 6"/>
          <p:cNvSpPr>
            <a:spLocks noGrp="1"/>
          </p:cNvSpPr>
          <p:nvPr>
            <p:ph type="sldNum" sz="quarter" idx="5"/>
          </p:nvPr>
        </p:nvSpPr>
        <p:spPr bwMode="auto">
          <a:xfrm>
            <a:off x="4022725" y="9721850"/>
            <a:ext cx="3079750" cy="512763"/>
          </a:xfrm>
          <a:prstGeom prst="rect">
            <a:avLst/>
          </a:prstGeom>
          <a:noFill/>
          <a:ln w="9525">
            <a:noFill/>
            <a:miter lim="800000"/>
            <a:headEnd/>
            <a:tailEnd/>
          </a:ln>
        </p:spPr>
        <p:txBody>
          <a:bodyPr vert="horz" wrap="square" lIns="99069" tIns="49535" rIns="99069" bIns="49535" numCol="1" anchor="b" anchorCtr="0" compatLnSpc="1">
            <a:prstTxWarp prst="textNoShape">
              <a:avLst/>
            </a:prstTxWarp>
          </a:bodyPr>
          <a:lstStyle>
            <a:lvl1pPr algn="r">
              <a:defRPr sz="1300">
                <a:latin typeface="Calibri" pitchFamily="34" charset="0"/>
              </a:defRPr>
            </a:lvl1pPr>
          </a:lstStyle>
          <a:p>
            <a:fld id="{525567AD-33E9-485B-B529-E71D35D6CA38}"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4022725" y="9720263"/>
            <a:ext cx="3079750" cy="512762"/>
          </a:xfrm>
          <a:prstGeom prst="rect">
            <a:avLst/>
          </a:prstGeom>
          <a:noFill/>
          <a:ln w="9525">
            <a:noFill/>
            <a:miter lim="800000"/>
            <a:headEnd/>
            <a:tailEnd/>
          </a:ln>
        </p:spPr>
        <p:txBody>
          <a:bodyPr lIns="94796" tIns="47398" rIns="94796" bIns="47398" anchor="b"/>
          <a:lstStyle/>
          <a:p>
            <a:pPr algn="r" defTabSz="947738"/>
            <a:fld id="{355CC307-DA98-4BCD-8EFE-187AC870E3E5}" type="slidenum">
              <a:rPr lang="fr-FR" altLang="fr-FR" sz="1200"/>
              <a:pPr algn="r" defTabSz="947738"/>
              <a:t>28</a:t>
            </a:fld>
            <a:endParaRPr lang="fr-FR" altLang="fr-FR" sz="1200"/>
          </a:p>
        </p:txBody>
      </p:sp>
      <p:sp>
        <p:nvSpPr>
          <p:cNvPr id="378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7891" name="Espace réservé des notes 2"/>
          <p:cNvSpPr>
            <a:spLocks noGrp="1"/>
          </p:cNvSpPr>
          <p:nvPr>
            <p:ph type="body" idx="1"/>
          </p:nvPr>
        </p:nvSpPr>
        <p:spPr/>
        <p:txBody>
          <a:bodyPr/>
          <a:lstStyle/>
          <a:p>
            <a:pPr eaLnBrk="1" hangingPunct="1">
              <a:spcBef>
                <a:spcPct val="0"/>
              </a:spcBef>
            </a:pPr>
            <a:endParaRPr lang="fr-FR" altLang="fr-FR"/>
          </a:p>
        </p:txBody>
      </p:sp>
      <p:sp>
        <p:nvSpPr>
          <p:cNvPr id="37892" name="Espace réservé du numéro de diapositive 3"/>
          <p:cNvSpPr txBox="1">
            <a:spLocks noGrp="1"/>
          </p:cNvSpPr>
          <p:nvPr/>
        </p:nvSpPr>
        <p:spPr bwMode="auto">
          <a:xfrm>
            <a:off x="4022725" y="9721850"/>
            <a:ext cx="3079750" cy="512763"/>
          </a:xfrm>
          <a:prstGeom prst="rect">
            <a:avLst/>
          </a:prstGeom>
          <a:noFill/>
          <a:ln w="9525">
            <a:noFill/>
            <a:miter lim="800000"/>
            <a:headEnd/>
            <a:tailEnd/>
          </a:ln>
        </p:spPr>
        <p:txBody>
          <a:bodyPr lIns="99069" tIns="49535" rIns="99069" bIns="49535" anchor="b"/>
          <a:lstStyle/>
          <a:p>
            <a:pPr algn="r"/>
            <a:fld id="{A76D353C-3355-44B4-B817-00C5B931384C}" type="slidenum">
              <a:rPr lang="fr-FR" altLang="fr-FR" sz="1300">
                <a:latin typeface="Calibri" pitchFamily="34" charset="0"/>
              </a:rPr>
              <a:pPr algn="r"/>
              <a:t>28</a:t>
            </a:fld>
            <a:endParaRPr lang="fr-FR" altLang="fr-FR" sz="13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9938" name="Espace réservé des notes 2"/>
          <p:cNvSpPr>
            <a:spLocks noGrp="1"/>
          </p:cNvSpPr>
          <p:nvPr>
            <p:ph type="body" idx="1"/>
          </p:nvPr>
        </p:nvSpPr>
        <p:spPr/>
        <p:txBody>
          <a:bodyPr/>
          <a:lstStyle/>
          <a:p>
            <a:pPr eaLnBrk="1" hangingPunct="1">
              <a:spcBef>
                <a:spcPct val="0"/>
              </a:spcBef>
            </a:pPr>
            <a:endParaRPr lang="fr-FR"/>
          </a:p>
        </p:txBody>
      </p:sp>
      <p:sp>
        <p:nvSpPr>
          <p:cNvPr id="39939" name="Espace réservé du numéro de diapositive 3"/>
          <p:cNvSpPr txBox="1">
            <a:spLocks noGrp="1"/>
          </p:cNvSpPr>
          <p:nvPr/>
        </p:nvSpPr>
        <p:spPr bwMode="auto">
          <a:xfrm>
            <a:off x="4022725" y="9721850"/>
            <a:ext cx="3079750" cy="512763"/>
          </a:xfrm>
          <a:prstGeom prst="rect">
            <a:avLst/>
          </a:prstGeom>
          <a:noFill/>
          <a:ln w="9525">
            <a:noFill/>
            <a:miter lim="800000"/>
            <a:headEnd/>
            <a:tailEnd/>
          </a:ln>
        </p:spPr>
        <p:txBody>
          <a:bodyPr lIns="99069" tIns="49535" rIns="99069" bIns="49535" anchor="b"/>
          <a:lstStyle/>
          <a:p>
            <a:pPr algn="r"/>
            <a:fld id="{AA9AD1BC-9C1E-413F-BE6D-96FEA8932661}" type="slidenum">
              <a:rPr lang="fr-FR" sz="1300">
                <a:latin typeface="Calibri" pitchFamily="34" charset="0"/>
              </a:rPr>
              <a:pPr algn="r"/>
              <a:t>29</a:t>
            </a:fld>
            <a:endParaRPr lang="fr-FR" sz="13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1986" name="Espace réservé des notes 2"/>
          <p:cNvSpPr>
            <a:spLocks noGrp="1"/>
          </p:cNvSpPr>
          <p:nvPr>
            <p:ph type="body" idx="1"/>
          </p:nvPr>
        </p:nvSpPr>
        <p:spPr/>
        <p:txBody>
          <a:bodyPr/>
          <a:lstStyle/>
          <a:p>
            <a:pPr eaLnBrk="1" hangingPunct="1">
              <a:spcBef>
                <a:spcPct val="0"/>
              </a:spcBef>
            </a:pPr>
            <a:endParaRPr lang="fr-FR"/>
          </a:p>
        </p:txBody>
      </p:sp>
      <p:sp>
        <p:nvSpPr>
          <p:cNvPr id="41987" name="Espace réservé du numéro de diapositive 3"/>
          <p:cNvSpPr>
            <a:spLocks noGrp="1"/>
          </p:cNvSpPr>
          <p:nvPr>
            <p:ph type="sldNum" sz="quarter" idx="5"/>
          </p:nvPr>
        </p:nvSpPr>
        <p:spPr>
          <a:noFill/>
        </p:spPr>
        <p:txBody>
          <a:bodyPr/>
          <a:lstStyle/>
          <a:p>
            <a:fld id="{709DA538-F7FC-4C93-B07B-960F52C65723}" type="slidenum">
              <a:rPr lang="fr-FR"/>
              <a:pPr/>
              <a:t>30</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4034" name="Espace réservé des notes 2"/>
          <p:cNvSpPr>
            <a:spLocks noGrp="1"/>
          </p:cNvSpPr>
          <p:nvPr>
            <p:ph type="body" idx="1"/>
          </p:nvPr>
        </p:nvSpPr>
        <p:spPr/>
        <p:txBody>
          <a:bodyPr/>
          <a:lstStyle/>
          <a:p>
            <a:pPr eaLnBrk="1" hangingPunct="1">
              <a:spcBef>
                <a:spcPct val="0"/>
              </a:spcBef>
            </a:pPr>
            <a:endParaRPr lang="fr-FR"/>
          </a:p>
        </p:txBody>
      </p:sp>
      <p:sp>
        <p:nvSpPr>
          <p:cNvPr id="44035" name="Espace réservé du numéro de diapositive 3"/>
          <p:cNvSpPr>
            <a:spLocks noGrp="1"/>
          </p:cNvSpPr>
          <p:nvPr>
            <p:ph type="sldNum" sz="quarter" idx="5"/>
          </p:nvPr>
        </p:nvSpPr>
        <p:spPr>
          <a:noFill/>
        </p:spPr>
        <p:txBody>
          <a:bodyPr/>
          <a:lstStyle/>
          <a:p>
            <a:fld id="{93CF742F-40E1-42FC-B0D2-93D10208E630}" type="slidenum">
              <a:rPr lang="fr-FR"/>
              <a:pPr/>
              <a:t>31</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6082" name="Espace réservé des notes 2"/>
          <p:cNvSpPr>
            <a:spLocks noGrp="1"/>
          </p:cNvSpPr>
          <p:nvPr>
            <p:ph type="body" idx="1"/>
          </p:nvPr>
        </p:nvSpPr>
        <p:spPr/>
        <p:txBody>
          <a:bodyPr/>
          <a:lstStyle/>
          <a:p>
            <a:pPr eaLnBrk="1" hangingPunct="1">
              <a:spcBef>
                <a:spcPct val="0"/>
              </a:spcBef>
            </a:pPr>
            <a:endParaRPr lang="fr-FR"/>
          </a:p>
        </p:txBody>
      </p:sp>
      <p:sp>
        <p:nvSpPr>
          <p:cNvPr id="46083" name="Espace réservé du numéro de diapositive 3"/>
          <p:cNvSpPr>
            <a:spLocks noGrp="1"/>
          </p:cNvSpPr>
          <p:nvPr>
            <p:ph type="sldNum" sz="quarter" idx="5"/>
          </p:nvPr>
        </p:nvSpPr>
        <p:spPr>
          <a:noFill/>
        </p:spPr>
        <p:txBody>
          <a:bodyPr/>
          <a:lstStyle/>
          <a:p>
            <a:fld id="{89EDA826-58C8-412D-9407-788F1006C8B3}" type="slidenum">
              <a:rPr lang="fr-FR"/>
              <a:pPr/>
              <a:t>32</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8130" name="Espace réservé des notes 2"/>
          <p:cNvSpPr>
            <a:spLocks noGrp="1"/>
          </p:cNvSpPr>
          <p:nvPr>
            <p:ph type="body" idx="1"/>
          </p:nvPr>
        </p:nvSpPr>
        <p:spPr/>
        <p:txBody>
          <a:bodyPr/>
          <a:lstStyle/>
          <a:p>
            <a:pPr eaLnBrk="1" hangingPunct="1">
              <a:spcBef>
                <a:spcPct val="0"/>
              </a:spcBef>
            </a:pPr>
            <a:endParaRPr lang="fr-FR"/>
          </a:p>
        </p:txBody>
      </p:sp>
      <p:sp>
        <p:nvSpPr>
          <p:cNvPr id="48131" name="Espace réservé du numéro de diapositive 3"/>
          <p:cNvSpPr>
            <a:spLocks noGrp="1"/>
          </p:cNvSpPr>
          <p:nvPr>
            <p:ph type="sldNum" sz="quarter" idx="5"/>
          </p:nvPr>
        </p:nvSpPr>
        <p:spPr>
          <a:noFill/>
        </p:spPr>
        <p:txBody>
          <a:bodyPr/>
          <a:lstStyle/>
          <a:p>
            <a:fld id="{EDC8CF61-3E87-4664-9869-BDBCBCDDB18C}" type="slidenum">
              <a:rPr lang="fr-FR"/>
              <a:pPr/>
              <a:t>33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6" name="Image 9" descr="Une image contenant horloge, dessin, signe&#10;&#10;Description générée avec un niveau de confiance très élevé"/>
          <p:cNvPicPr>
            <a:picLocks noChangeAspect="1"/>
          </p:cNvPicPr>
          <p:nvPr userDrawn="1"/>
        </p:nvPicPr>
        <p:blipFill>
          <a:blip r:embed="rId2"/>
          <a:srcRect/>
          <a:stretch>
            <a:fillRect/>
          </a:stretch>
        </p:blipFill>
        <p:spPr bwMode="auto">
          <a:xfrm>
            <a:off x="463550" y="925513"/>
            <a:ext cx="1854200" cy="431800"/>
          </a:xfrm>
          <a:prstGeom prst="rect">
            <a:avLst/>
          </a:prstGeom>
          <a:noFill/>
          <a:ln w="9525">
            <a:noFill/>
            <a:miter lim="800000"/>
            <a:headEnd/>
            <a:tailEnd/>
          </a:ln>
        </p:spPr>
      </p:pic>
      <p:sp>
        <p:nvSpPr>
          <p:cNvPr id="8" name="Espace réservé pour une image  9"/>
          <p:cNvSpPr>
            <a:spLocks noGrp="1"/>
          </p:cNvSpPr>
          <p:nvPr>
            <p:ph type="pic" sz="quarter" idx="11"/>
          </p:nvPr>
        </p:nvSpPr>
        <p:spPr>
          <a:xfrm>
            <a:off x="537711" y="493655"/>
            <a:ext cx="11124000" cy="2160000"/>
          </a:xfrm>
          <a:solidFill>
            <a:srgbClr val="6EBEAA"/>
          </a:solidFill>
        </p:spPr>
        <p:txBody>
          <a:bodyPr rtlCol="0">
            <a:normAutofit/>
          </a:bodyPr>
          <a:lstStyle/>
          <a:p>
            <a:pPr lvl="0"/>
            <a:r>
              <a:rPr lang="fr-FR" noProof="0"/>
              <a:t>Cliquez sur l'icône pour ajouter une image</a:t>
            </a:r>
            <a:endParaRPr lang="fr-FR" noProof="0" dirty="0"/>
          </a:p>
        </p:txBody>
      </p:sp>
      <p:sp>
        <p:nvSpPr>
          <p:cNvPr id="3" name="Texte"/>
          <p:cNvSpPr>
            <a:spLocks noGrp="1"/>
          </p:cNvSpPr>
          <p:nvPr>
            <p:ph type="body" sz="quarter" idx="10"/>
          </p:nvPr>
        </p:nvSpPr>
        <p:spPr>
          <a:xfrm>
            <a:off x="3036000" y="5493061"/>
            <a:ext cx="6120000" cy="432000"/>
          </a:xfrm>
          <a:prstGeom prst="rect">
            <a:avLst/>
          </a:prstGeom>
          <a:noFill/>
        </p:spPr>
        <p:txBody>
          <a:bodyPr lIns="0" tIns="0" rIns="0" bIns="0" anchor="b"/>
          <a:lstStyle>
            <a:lvl1pPr marL="0" indent="0" algn="l">
              <a:buNone/>
              <a:defRPr sz="1600" b="1" baseline="0">
                <a:solidFill>
                  <a:srgbClr val="6EBEAA"/>
                </a:solidFill>
                <a:latin typeface="AauxPro OT Light" panose="02000506020000020004" pitchFamily="50" charset="0"/>
                <a:ea typeface="Lato Medium" panose="020F0502020204030203" pitchFamily="34" charset="0"/>
                <a:cs typeface="Lato Medium" panose="020F0502020204030203" pitchFamily="34" charset="0"/>
              </a:defRPr>
            </a:lvl1pPr>
          </a:lstStyle>
          <a:p>
            <a:pPr lvl="0"/>
            <a:r>
              <a:rPr lang="fr-FR"/>
              <a:t>Modifier les styles du texte du masque</a:t>
            </a:r>
          </a:p>
        </p:txBody>
      </p:sp>
      <p:sp>
        <p:nvSpPr>
          <p:cNvPr id="4" name="Sous-titre"/>
          <p:cNvSpPr>
            <a:spLocks noGrp="1"/>
          </p:cNvSpPr>
          <p:nvPr>
            <p:ph type="ctrTitle"/>
          </p:nvPr>
        </p:nvSpPr>
        <p:spPr>
          <a:xfrm>
            <a:off x="6534176" y="2186632"/>
            <a:ext cx="4680000" cy="864000"/>
          </a:xfrm>
          <a:prstGeom prst="rect">
            <a:avLst/>
          </a:prstGeom>
          <a:solidFill>
            <a:srgbClr val="E42320"/>
          </a:solidFill>
        </p:spPr>
        <p:txBody>
          <a:bodyPr lIns="0" tIns="0" rIns="0" bIns="0" rtlCol="0">
            <a:normAutofit/>
          </a:bodyPr>
          <a:lstStyle>
            <a:lvl1pPr algn="ctr">
              <a:defRPr lang="fr-FR" sz="2667" b="0" cap="none" baseline="0" dirty="0">
                <a:solidFill>
                  <a:schemeClr val="bg1"/>
                </a:solidFill>
                <a:latin typeface="AauxPro OT Light" panose="02000506020000020004" pitchFamily="50" charset="0"/>
                <a:ea typeface="AauxPro OT Light" panose="02000506020000020004" pitchFamily="50" charset="0"/>
                <a:cs typeface="AauxPro OT Light" panose="02000506020000020004" pitchFamily="50" charset="0"/>
              </a:defRPr>
            </a:lvl1pPr>
          </a:lstStyle>
          <a:p>
            <a:pPr lvl="0"/>
            <a:r>
              <a:rPr lang="fr-FR" dirty="0"/>
              <a:t>Cliquez pour modifier le style du titre</a:t>
            </a:r>
          </a:p>
        </p:txBody>
      </p:sp>
      <p:sp>
        <p:nvSpPr>
          <p:cNvPr id="5" name="Titre"/>
          <p:cNvSpPr>
            <a:spLocks noGrp="1"/>
          </p:cNvSpPr>
          <p:nvPr>
            <p:ph type="subTitle" idx="1"/>
          </p:nvPr>
        </p:nvSpPr>
        <p:spPr>
          <a:xfrm>
            <a:off x="3036000" y="3439019"/>
            <a:ext cx="6120000" cy="1728000"/>
          </a:xfrm>
          <a:prstGeom prst="rect">
            <a:avLst/>
          </a:prstGeom>
          <a:noFill/>
        </p:spPr>
        <p:txBody>
          <a:bodyPr lIns="0" tIns="0" rIns="0" bIns="0" anchor="t">
            <a:normAutofit/>
          </a:bodyPr>
          <a:lstStyle>
            <a:lvl1pPr marL="0" indent="0" algn="l">
              <a:buNone/>
              <a:defRPr sz="4000" b="1" cap="none" baseline="0">
                <a:solidFill>
                  <a:schemeClr val="tx1"/>
                </a:solidFill>
                <a:latin typeface="AauxPro OT Black" panose="02000906030000020004" pitchFamily="50" charset="0"/>
                <a:ea typeface="AauxPro OT Black" panose="02000906030000020004" pitchFamily="50" charset="0"/>
                <a:cs typeface="AauxPro OT Black" panose="02000906030000020004" pitchFamily="50"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style des sous-titres du masque</a:t>
            </a:r>
          </a:p>
        </p:txBody>
      </p:sp>
      <p:sp>
        <p:nvSpPr>
          <p:cNvPr id="7" name="Espace réservé de la date 3"/>
          <p:cNvSpPr>
            <a:spLocks noGrp="1"/>
          </p:cNvSpPr>
          <p:nvPr>
            <p:ph type="dt" sz="half" idx="12"/>
          </p:nvPr>
        </p:nvSpPr>
        <p:spPr>
          <a:xfrm>
            <a:off x="8575675" y="6419850"/>
            <a:ext cx="2743200" cy="365125"/>
          </a:xfrm>
          <a:prstGeom prst="rect">
            <a:avLst/>
          </a:prstGeom>
        </p:spPr>
        <p:txBody>
          <a:bodyPr vert="horz" lIns="91440" tIns="45720" rIns="91440" bIns="45720" rtlCol="0" anchor="b"/>
          <a:lstStyle>
            <a:lvl1pPr algn="r" fontAlgn="auto">
              <a:spcBef>
                <a:spcPts val="0"/>
              </a:spcBef>
              <a:spcAft>
                <a:spcPts val="0"/>
              </a:spcAft>
              <a:defRPr lang="de-DE" sz="1050" kern="900" spc="140" baseline="0">
                <a:solidFill>
                  <a:srgbClr val="41565B"/>
                </a:solidFill>
                <a:latin typeface="AauxPro OT Thin" panose="02000506020000020004" pitchFamily="50" charset="0"/>
                <a:ea typeface="AauxPro OT Thin" panose="02000506020000020004" pitchFamily="50" charset="0"/>
                <a:cs typeface="AauxPro OT Thin" panose="02000506020000020004" pitchFamily="50" charset="0"/>
              </a:defRPr>
            </a:lvl1pPr>
          </a:lstStyle>
          <a:p>
            <a:pPr>
              <a:defRPr/>
            </a:pPr>
            <a:fld id="{AF51F5DB-D384-4B7B-AE0E-EE6B7F6AB6A1}" type="datetime1">
              <a:rPr lang="fr-FR"/>
              <a:pPr>
                <a:defRPr/>
              </a:pPr>
              <a:t>18/12/2023</a:t>
            </a:fld>
            <a:endParaRPr lang="fr-FR" dirty="0"/>
          </a:p>
        </p:txBody>
      </p:sp>
      <p:sp>
        <p:nvSpPr>
          <p:cNvPr id="9" name="Espace réservé du numéro de diapositive 5"/>
          <p:cNvSpPr>
            <a:spLocks noGrp="1"/>
          </p:cNvSpPr>
          <p:nvPr>
            <p:ph type="sldNum" sz="quarter" idx="13"/>
          </p:nvPr>
        </p:nvSpPr>
        <p:spPr>
          <a:xfrm>
            <a:off x="10863263" y="6419850"/>
            <a:ext cx="911225" cy="365125"/>
          </a:xfrm>
        </p:spPr>
        <p:txBody>
          <a:bodyPr/>
          <a:lstStyle>
            <a:lvl1pPr algn="r">
              <a:defRPr lang="de-DE" sz="1050" kern="900" spc="140" baseline="0">
                <a:solidFill>
                  <a:srgbClr val="41565B"/>
                </a:solidFill>
                <a:latin typeface="AauxPro OT Thin" panose="02000506020000020004" pitchFamily="50" charset="0"/>
                <a:ea typeface="AauxPro OT Thin" panose="02000506020000020004" pitchFamily="50" charset="0"/>
                <a:cs typeface="AauxPro OT Thin" panose="02000506020000020004" pitchFamily="50" charset="0"/>
              </a:defRPr>
            </a:lvl1pPr>
          </a:lstStyle>
          <a:p>
            <a:pPr>
              <a:defRPr/>
            </a:pPr>
            <a:fld id="{DCF552BF-56CA-4D17-8D22-B2E44C8A9B8E}" type="slidenum">
              <a:rPr lang="fr-FR"/>
              <a:pPr>
                <a:defRPr/>
              </a:pPr>
              <a:t>‹N°›</a:t>
            </a:fld>
            <a:endParaRPr lang="fr-FR" dirty="0"/>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verture">
    <p:spTree>
      <p:nvGrpSpPr>
        <p:cNvPr id="1" name=""/>
        <p:cNvGrpSpPr/>
        <p:nvPr/>
      </p:nvGrpSpPr>
      <p:grpSpPr>
        <a:xfrm>
          <a:off x="0" y="0"/>
          <a:ext cx="0" cy="0"/>
          <a:chOff x="0" y="0"/>
          <a:chExt cx="0" cy="0"/>
        </a:xfrm>
      </p:grpSpPr>
      <p:pic>
        <p:nvPicPr>
          <p:cNvPr id="6" name="Image 9" descr="Une image contenant horloge, dessin, signe&#10;&#10;Description générée avec un niveau de confiance très élevé"/>
          <p:cNvPicPr>
            <a:picLocks noChangeAspect="1"/>
          </p:cNvPicPr>
          <p:nvPr userDrawn="1"/>
        </p:nvPicPr>
        <p:blipFill>
          <a:blip r:embed="rId2"/>
          <a:srcRect/>
          <a:stretch>
            <a:fillRect/>
          </a:stretch>
        </p:blipFill>
        <p:spPr bwMode="auto">
          <a:xfrm>
            <a:off x="463550" y="925513"/>
            <a:ext cx="1854200" cy="431800"/>
          </a:xfrm>
          <a:prstGeom prst="rect">
            <a:avLst/>
          </a:prstGeom>
          <a:noFill/>
          <a:ln w="9525">
            <a:noFill/>
            <a:miter lim="800000"/>
            <a:headEnd/>
            <a:tailEnd/>
          </a:ln>
        </p:spPr>
      </p:pic>
      <p:sp>
        <p:nvSpPr>
          <p:cNvPr id="8" name="Espace réservé pour une image  9"/>
          <p:cNvSpPr>
            <a:spLocks noGrp="1"/>
          </p:cNvSpPr>
          <p:nvPr>
            <p:ph type="pic" sz="quarter" idx="11"/>
          </p:nvPr>
        </p:nvSpPr>
        <p:spPr>
          <a:xfrm>
            <a:off x="537711" y="493655"/>
            <a:ext cx="11124000" cy="2160000"/>
          </a:xfrm>
          <a:solidFill>
            <a:srgbClr val="6EBEAA"/>
          </a:solidFill>
        </p:spPr>
        <p:txBody>
          <a:bodyPr rtlCol="0">
            <a:normAutofit/>
          </a:bodyPr>
          <a:lstStyle/>
          <a:p>
            <a:pPr lvl="0"/>
            <a:r>
              <a:rPr lang="fr-FR" noProof="0"/>
              <a:t>Cliquez sur l'icône pour ajouter une image</a:t>
            </a:r>
          </a:p>
        </p:txBody>
      </p:sp>
      <p:sp>
        <p:nvSpPr>
          <p:cNvPr id="3" name="Texte"/>
          <p:cNvSpPr>
            <a:spLocks noGrp="1"/>
          </p:cNvSpPr>
          <p:nvPr>
            <p:ph type="body" sz="quarter" idx="10"/>
          </p:nvPr>
        </p:nvSpPr>
        <p:spPr>
          <a:xfrm>
            <a:off x="3036000" y="5493061"/>
            <a:ext cx="6120000" cy="432000"/>
          </a:xfrm>
          <a:prstGeom prst="rect">
            <a:avLst/>
          </a:prstGeom>
          <a:noFill/>
        </p:spPr>
        <p:txBody>
          <a:bodyPr lIns="0" tIns="0" rIns="0" bIns="0" anchor="b"/>
          <a:lstStyle>
            <a:lvl1pPr marL="0" indent="0" algn="l">
              <a:buNone/>
              <a:defRPr sz="1600" b="1" baseline="0">
                <a:solidFill>
                  <a:srgbClr val="6EBEAA"/>
                </a:solidFill>
                <a:latin typeface="AauxPro OT Light" panose="02000506020000020004" pitchFamily="50" charset="0"/>
                <a:ea typeface="Lato Medium" panose="020F0502020204030203" pitchFamily="34" charset="0"/>
                <a:cs typeface="Lato Medium" panose="020F0502020204030203" pitchFamily="34" charset="0"/>
              </a:defRPr>
            </a:lvl1pPr>
          </a:lstStyle>
          <a:p>
            <a:pPr lvl="0"/>
            <a:r>
              <a:rPr lang="fr-FR"/>
              <a:t>Modifier les styles du texte du masque</a:t>
            </a:r>
          </a:p>
        </p:txBody>
      </p:sp>
      <p:sp>
        <p:nvSpPr>
          <p:cNvPr id="4" name="Sous-titre"/>
          <p:cNvSpPr>
            <a:spLocks noGrp="1"/>
          </p:cNvSpPr>
          <p:nvPr>
            <p:ph type="ctrTitle"/>
          </p:nvPr>
        </p:nvSpPr>
        <p:spPr>
          <a:xfrm>
            <a:off x="6534176" y="2186632"/>
            <a:ext cx="4680000" cy="864000"/>
          </a:xfrm>
          <a:prstGeom prst="rect">
            <a:avLst/>
          </a:prstGeom>
          <a:solidFill>
            <a:srgbClr val="E42320"/>
          </a:solidFill>
        </p:spPr>
        <p:txBody>
          <a:bodyPr lIns="0" tIns="0" rIns="0" bIns="0" rtlCol="0">
            <a:normAutofit/>
          </a:bodyPr>
          <a:lstStyle>
            <a:lvl1pPr algn="ctr">
              <a:defRPr lang="fr-FR" sz="2667" b="0" cap="none" baseline="0" dirty="0">
                <a:solidFill>
                  <a:schemeClr val="bg1"/>
                </a:solidFill>
                <a:latin typeface="AauxPro OT Light" panose="02000506020000020004" pitchFamily="50" charset="0"/>
                <a:ea typeface="AauxPro OT Light" panose="02000506020000020004" pitchFamily="50" charset="0"/>
                <a:cs typeface="AauxPro OT Light" panose="02000506020000020004" pitchFamily="50" charset="0"/>
              </a:defRPr>
            </a:lvl1pPr>
          </a:lstStyle>
          <a:p>
            <a:pPr lvl="0"/>
            <a:r>
              <a:rPr lang="fr-FR" dirty="0"/>
              <a:t>Cliquez pour modifier le style du titre</a:t>
            </a:r>
          </a:p>
        </p:txBody>
      </p:sp>
      <p:sp>
        <p:nvSpPr>
          <p:cNvPr id="5" name="Titre"/>
          <p:cNvSpPr>
            <a:spLocks noGrp="1"/>
          </p:cNvSpPr>
          <p:nvPr>
            <p:ph type="subTitle" idx="1"/>
          </p:nvPr>
        </p:nvSpPr>
        <p:spPr>
          <a:xfrm>
            <a:off x="3036000" y="3439019"/>
            <a:ext cx="6120000" cy="1728000"/>
          </a:xfrm>
          <a:prstGeom prst="rect">
            <a:avLst/>
          </a:prstGeom>
          <a:noFill/>
        </p:spPr>
        <p:txBody>
          <a:bodyPr lIns="0" tIns="0" rIns="0" bIns="0" anchor="t">
            <a:normAutofit/>
          </a:bodyPr>
          <a:lstStyle>
            <a:lvl1pPr marL="0" indent="0" algn="l">
              <a:buNone/>
              <a:defRPr sz="4000" b="1" cap="none" baseline="0">
                <a:solidFill>
                  <a:schemeClr val="tx1"/>
                </a:solidFill>
                <a:latin typeface="AauxPro OT Black" panose="02000906030000020004" pitchFamily="50" charset="0"/>
                <a:ea typeface="AauxPro OT Black" panose="02000906030000020004" pitchFamily="50" charset="0"/>
                <a:cs typeface="AauxPro OT Black" panose="02000906030000020004" pitchFamily="50"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style des sous-titres du masque</a:t>
            </a:r>
          </a:p>
        </p:txBody>
      </p:sp>
      <p:sp>
        <p:nvSpPr>
          <p:cNvPr id="7" name="Espace réservé de la date 3"/>
          <p:cNvSpPr>
            <a:spLocks noGrp="1"/>
          </p:cNvSpPr>
          <p:nvPr>
            <p:ph type="dt" sz="half" idx="12"/>
          </p:nvPr>
        </p:nvSpPr>
        <p:spPr>
          <a:xfrm>
            <a:off x="8575675" y="6419850"/>
            <a:ext cx="2743200" cy="365125"/>
          </a:xfrm>
          <a:prstGeom prst="rect">
            <a:avLst/>
          </a:prstGeom>
        </p:spPr>
        <p:txBody>
          <a:bodyPr vert="horz" lIns="91440" tIns="45720" rIns="91440" bIns="45720" rtlCol="0" anchor="b"/>
          <a:lstStyle>
            <a:lvl1pPr algn="r" fontAlgn="auto">
              <a:spcBef>
                <a:spcPts val="0"/>
              </a:spcBef>
              <a:spcAft>
                <a:spcPts val="0"/>
              </a:spcAft>
              <a:defRPr lang="de-DE" sz="1050" kern="900" spc="140" baseline="0">
                <a:solidFill>
                  <a:srgbClr val="41565B"/>
                </a:solidFill>
                <a:latin typeface="AauxPro OT Thin" panose="02000506020000020004" pitchFamily="50" charset="0"/>
                <a:ea typeface="AauxPro OT Thin" panose="02000506020000020004" pitchFamily="50" charset="0"/>
                <a:cs typeface="AauxPro OT Thin" panose="02000506020000020004" pitchFamily="50" charset="0"/>
              </a:defRPr>
            </a:lvl1pPr>
          </a:lstStyle>
          <a:p>
            <a:pPr>
              <a:defRPr/>
            </a:pPr>
            <a:fld id="{C605502A-C407-4250-86BB-0A26C015F02F}" type="datetime1">
              <a:rPr lang="fr-FR"/>
              <a:pPr>
                <a:defRPr/>
              </a:pPr>
              <a:t>18/12/2023</a:t>
            </a:fld>
            <a:endParaRPr lang="fr-FR" dirty="0"/>
          </a:p>
        </p:txBody>
      </p:sp>
      <p:sp>
        <p:nvSpPr>
          <p:cNvPr id="9" name="Espace réservé du numéro de diapositive 5"/>
          <p:cNvSpPr>
            <a:spLocks noGrp="1"/>
          </p:cNvSpPr>
          <p:nvPr>
            <p:ph type="sldNum" sz="quarter" idx="13"/>
          </p:nvPr>
        </p:nvSpPr>
        <p:spPr>
          <a:xfrm>
            <a:off x="10863263" y="6419850"/>
            <a:ext cx="911225" cy="365125"/>
          </a:xfrm>
        </p:spPr>
        <p:txBody>
          <a:bodyPr/>
          <a:lstStyle>
            <a:lvl1pPr algn="r">
              <a:defRPr lang="de-DE" sz="1050" kern="900" spc="140" baseline="0">
                <a:solidFill>
                  <a:srgbClr val="41565B"/>
                </a:solidFill>
                <a:latin typeface="AauxPro OT Thin" panose="02000506020000020004" pitchFamily="50" charset="0"/>
                <a:ea typeface="AauxPro OT Thin" panose="02000506020000020004" pitchFamily="50" charset="0"/>
                <a:cs typeface="AauxPro OT Thin" panose="02000506020000020004" pitchFamily="50" charset="0"/>
              </a:defRPr>
            </a:lvl1pPr>
          </a:lstStyle>
          <a:p>
            <a:pPr>
              <a:defRPr/>
            </a:pPr>
            <a:fld id="{ACFF9A1C-ECEF-440E-B608-49DBBEB3B4EB}" type="slidenum">
              <a:rPr lang="fr-FR"/>
              <a:pPr>
                <a:defRPr/>
              </a:pPr>
              <a:t>‹N°›</a:t>
            </a:fld>
            <a:endParaRPr lang="fr-FR" dirty="0"/>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pic>
        <p:nvPicPr>
          <p:cNvPr id="6" name="Image 9" descr="Une image contenant horloge, dessin, signe&#10;&#10;Description générée avec un niveau de confiance très élevé"/>
          <p:cNvPicPr>
            <a:picLocks noChangeAspect="1"/>
          </p:cNvPicPr>
          <p:nvPr userDrawn="1"/>
        </p:nvPicPr>
        <p:blipFill>
          <a:blip r:embed="rId2"/>
          <a:srcRect/>
          <a:stretch>
            <a:fillRect/>
          </a:stretch>
        </p:blipFill>
        <p:spPr bwMode="auto">
          <a:xfrm>
            <a:off x="463550" y="925513"/>
            <a:ext cx="1854200" cy="431800"/>
          </a:xfrm>
          <a:prstGeom prst="rect">
            <a:avLst/>
          </a:prstGeom>
          <a:noFill/>
          <a:ln w="9525">
            <a:noFill/>
            <a:miter lim="800000"/>
            <a:headEnd/>
            <a:tailEnd/>
          </a:ln>
        </p:spPr>
      </p:pic>
      <p:pic>
        <p:nvPicPr>
          <p:cNvPr id="7" name="Image 1"/>
          <p:cNvPicPr>
            <a:picLocks noChangeAspect="1"/>
          </p:cNvPicPr>
          <p:nvPr userDrawn="1"/>
        </p:nvPicPr>
        <p:blipFill>
          <a:blip r:embed="rId3"/>
          <a:srcRect/>
          <a:stretch>
            <a:fillRect/>
          </a:stretch>
        </p:blipFill>
        <p:spPr bwMode="auto">
          <a:xfrm>
            <a:off x="2827338" y="6510338"/>
            <a:ext cx="6537325" cy="287337"/>
          </a:xfrm>
          <a:prstGeom prst="rect">
            <a:avLst/>
          </a:prstGeom>
          <a:solidFill>
            <a:schemeClr val="bg1"/>
          </a:solidFill>
          <a:ln w="9525">
            <a:noFill/>
            <a:miter lim="800000"/>
            <a:headEnd/>
            <a:tailEnd/>
          </a:ln>
        </p:spPr>
      </p:pic>
      <p:sp>
        <p:nvSpPr>
          <p:cNvPr id="9" name="Rectangle 2"/>
          <p:cNvSpPr/>
          <p:nvPr userDrawn="1"/>
        </p:nvSpPr>
        <p:spPr>
          <a:xfrm>
            <a:off x="366713" y="6510338"/>
            <a:ext cx="2455862" cy="287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latin typeface="AauxPro OT Regular" panose="02000506030000020004" pitchFamily="50" charset="0"/>
            </a:endParaRPr>
          </a:p>
        </p:txBody>
      </p:sp>
      <p:sp>
        <p:nvSpPr>
          <p:cNvPr id="8" name="Espace réservé pour une image  9"/>
          <p:cNvSpPr>
            <a:spLocks noGrp="1"/>
          </p:cNvSpPr>
          <p:nvPr>
            <p:ph type="pic" sz="quarter" idx="11"/>
          </p:nvPr>
        </p:nvSpPr>
        <p:spPr>
          <a:xfrm>
            <a:off x="537711" y="493655"/>
            <a:ext cx="11124000" cy="2160000"/>
          </a:xfrm>
          <a:solidFill>
            <a:schemeClr val="bg1">
              <a:lumMod val="85000"/>
            </a:schemeClr>
          </a:solidFill>
        </p:spPr>
        <p:txBody>
          <a:bodyPr rtlCol="0">
            <a:normAutofit/>
          </a:bodyPr>
          <a:lstStyle/>
          <a:p>
            <a:pPr lvl="0"/>
            <a:r>
              <a:rPr lang="fr-FR" noProof="0"/>
              <a:t>Cliquez sur l'icône pour ajouter une image</a:t>
            </a:r>
            <a:endParaRPr lang="fr-FR" noProof="0" dirty="0"/>
          </a:p>
        </p:txBody>
      </p:sp>
      <p:sp>
        <p:nvSpPr>
          <p:cNvPr id="5" name="Titre"/>
          <p:cNvSpPr>
            <a:spLocks noGrp="1"/>
          </p:cNvSpPr>
          <p:nvPr>
            <p:ph type="subTitle" idx="1"/>
          </p:nvPr>
        </p:nvSpPr>
        <p:spPr>
          <a:xfrm>
            <a:off x="2874521" y="4107179"/>
            <a:ext cx="5830888" cy="1059839"/>
          </a:xfrm>
          <a:prstGeom prst="rect">
            <a:avLst/>
          </a:prstGeom>
          <a:noFill/>
        </p:spPr>
        <p:txBody>
          <a:bodyPr lIns="0" tIns="0" rIns="0" bIns="0" anchor="t">
            <a:normAutofit/>
          </a:bodyPr>
          <a:lstStyle>
            <a:lvl1pPr marL="0" indent="0" algn="r">
              <a:buNone/>
              <a:defRPr sz="4000" b="0" cap="none" baseline="0">
                <a:solidFill>
                  <a:schemeClr val="tx1"/>
                </a:solidFill>
                <a:latin typeface="AauxPro OT Black" panose="02000906030000020004" pitchFamily="50" charset="0"/>
                <a:ea typeface="AauxPro OT Black" panose="02000906030000020004" pitchFamily="50" charset="0"/>
                <a:cs typeface="AauxPro OT Black" panose="02000906030000020004" pitchFamily="50"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Cliquez pour modifier le style des sous-titres du masque</a:t>
            </a:r>
          </a:p>
        </p:txBody>
      </p:sp>
      <p:sp>
        <p:nvSpPr>
          <p:cNvPr id="12" name="Titre 2"/>
          <p:cNvSpPr>
            <a:spLocks noGrp="1"/>
          </p:cNvSpPr>
          <p:nvPr>
            <p:ph type="ctrTitle"/>
          </p:nvPr>
        </p:nvSpPr>
        <p:spPr>
          <a:xfrm>
            <a:off x="6556784" y="2214264"/>
            <a:ext cx="4680000" cy="864000"/>
          </a:xfrm>
          <a:solidFill>
            <a:schemeClr val="bg1"/>
          </a:solidFill>
          <a:ln>
            <a:solidFill>
              <a:srgbClr val="6EBEAA"/>
            </a:solidFill>
          </a:ln>
        </p:spPr>
        <p:txBody>
          <a:bodyPr>
            <a:normAutofit/>
          </a:bodyPr>
          <a:lstStyle>
            <a:lvl1pPr algn="ctr">
              <a:defRPr>
                <a:solidFill>
                  <a:schemeClr val="bg1">
                    <a:lumMod val="65000"/>
                  </a:schemeClr>
                </a:solidFill>
              </a:defRPr>
            </a:lvl1pPr>
          </a:lstStyle>
          <a:p>
            <a:r>
              <a:rPr lang="fr-FR"/>
              <a:t>Modifiez le style du titre</a:t>
            </a:r>
            <a:endParaRPr lang="fr-FR" dirty="0"/>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364673" y="-1"/>
            <a:ext cx="10827327" cy="720000"/>
          </a:xfrm>
          <a:prstGeom prst="rect">
            <a:avLst/>
          </a:prstGeom>
        </p:spPr>
        <p:txBody>
          <a:bodyPr/>
          <a:lstStyle>
            <a:lvl1pPr>
              <a:defRPr>
                <a:latin typeface="AauxPro OT Black" panose="02000906030000020004" pitchFamily="50" charset="0"/>
              </a:defRPr>
            </a:lvl1pPr>
          </a:lstStyle>
          <a:p>
            <a:r>
              <a:rPr lang="fr-FR" dirty="0"/>
              <a:t>Modifiez le style du titre</a:t>
            </a:r>
            <a:endParaRPr lang="de-DE" dirty="0"/>
          </a:p>
        </p:txBody>
      </p:sp>
      <p:sp>
        <p:nvSpPr>
          <p:cNvPr id="3" name="Espace réservé du contenu 2"/>
          <p:cNvSpPr>
            <a:spLocks noGrp="1"/>
          </p:cNvSpPr>
          <p:nvPr>
            <p:ph idx="1"/>
          </p:nvPr>
        </p:nvSpPr>
        <p:spPr>
          <a:xfrm>
            <a:off x="6116781" y="1371599"/>
            <a:ext cx="5458691" cy="4786746"/>
          </a:xfrm>
          <a:prstGeom prst="rect">
            <a:avLst/>
          </a:prstGeom>
        </p:spPr>
        <p:txBody>
          <a:bodyPr/>
          <a:lstStyle>
            <a:lvl1pPr>
              <a:defRPr>
                <a:latin typeface="AauxPro OT Regular" panose="02000506030000020004" pitchFamily="50" charset="0"/>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de-DE" dirty="0"/>
          </a:p>
        </p:txBody>
      </p:sp>
      <p:sp>
        <p:nvSpPr>
          <p:cNvPr id="8" name="Espace réservé pour une image  7"/>
          <p:cNvSpPr>
            <a:spLocks noGrp="1"/>
          </p:cNvSpPr>
          <p:nvPr>
            <p:ph type="pic" sz="quarter" idx="13"/>
          </p:nvPr>
        </p:nvSpPr>
        <p:spPr>
          <a:xfrm>
            <a:off x="615950" y="1371600"/>
            <a:ext cx="4794250" cy="4786313"/>
          </a:xfrm>
        </p:spPr>
        <p:txBody>
          <a:bodyPr rtlCol="0">
            <a:normAutofit/>
          </a:bodyPr>
          <a:lstStyle>
            <a:lvl1pPr>
              <a:defRPr>
                <a:latin typeface="AauxPro OT Regular" panose="02000506030000020004" pitchFamily="50" charset="0"/>
              </a:defRPr>
            </a:lvl1pPr>
          </a:lstStyle>
          <a:p>
            <a:pPr lvl="0"/>
            <a:endParaRPr lang="fr-FR" noProof="0" dirty="0"/>
          </a:p>
        </p:txBody>
      </p:sp>
      <p:sp>
        <p:nvSpPr>
          <p:cNvPr id="5" name="Espace réservé du numéro de diapositive 5"/>
          <p:cNvSpPr>
            <a:spLocks noGrp="1"/>
          </p:cNvSpPr>
          <p:nvPr>
            <p:ph type="sldNum" sz="quarter" idx="14"/>
          </p:nvPr>
        </p:nvSpPr>
        <p:spPr/>
        <p:txBody>
          <a:bodyPr/>
          <a:lstStyle>
            <a:lvl1pPr>
              <a:defRPr>
                <a:latin typeface="AauxPro OT Thin" panose="02000506020000020004" pitchFamily="50" charset="0"/>
                <a:ea typeface="Lato Black" panose="020F0502020204030203" pitchFamily="34" charset="0"/>
                <a:cs typeface="Lato Black" panose="020F0502020204030203" pitchFamily="34" charset="0"/>
              </a:defRPr>
            </a:lvl1pPr>
          </a:lstStyle>
          <a:p>
            <a:pPr>
              <a:defRPr/>
            </a:pPr>
            <a:fld id="{62265F8C-27D8-4E7C-ADAB-D3B837E5D555}" type="slidenum">
              <a:rPr lang="fr-FR"/>
              <a:pPr>
                <a:defRPr/>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379914" y="1"/>
            <a:ext cx="10746416" cy="720000"/>
          </a:xfrm>
          <a:prstGeom prst="rect">
            <a:avLst/>
          </a:prstGeom>
        </p:spPr>
        <p:txBody>
          <a:bodyPr/>
          <a:lstStyle/>
          <a:p>
            <a:r>
              <a:rPr lang="fr-FR" dirty="0"/>
              <a:t>Modifiez le style du titre</a:t>
            </a:r>
            <a:endParaRPr lang="de-DE" dirty="0"/>
          </a:p>
        </p:txBody>
      </p:sp>
      <p:sp>
        <p:nvSpPr>
          <p:cNvPr id="3" name="Espace réservé du texte 2"/>
          <p:cNvSpPr>
            <a:spLocks noGrp="1"/>
          </p:cNvSpPr>
          <p:nvPr>
            <p:ph type="body" idx="1"/>
          </p:nvPr>
        </p:nvSpPr>
        <p:spPr>
          <a:xfrm>
            <a:off x="616526" y="1383291"/>
            <a:ext cx="5157787" cy="823912"/>
          </a:xfrm>
          <a:prstGeom prst="rect">
            <a:avLst/>
          </a:prstGeom>
        </p:spPr>
        <p:txBody>
          <a:bodyPr anchor="b"/>
          <a:lstStyle>
            <a:lvl1pPr marL="0" indent="0">
              <a:buNone/>
              <a:defRPr sz="2400" b="1">
                <a:latin typeface="AauxPro OT Regular" panose="0200050603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616525" y="2355273"/>
            <a:ext cx="5157787" cy="3834390"/>
          </a:xfrm>
          <a:prstGeom prst="rect">
            <a:avLst/>
          </a:prstGeom>
        </p:spPr>
        <p:txBody>
          <a:bodyPr/>
          <a:lstStyle>
            <a:lvl1pPr>
              <a:defRPr>
                <a:latin typeface="AauxPro OT Regular" panose="02000506030000020004" pitchFamily="50" charset="0"/>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de-DE" dirty="0"/>
          </a:p>
        </p:txBody>
      </p:sp>
      <p:sp>
        <p:nvSpPr>
          <p:cNvPr id="5" name="Espace réservé du texte 4"/>
          <p:cNvSpPr>
            <a:spLocks noGrp="1"/>
          </p:cNvSpPr>
          <p:nvPr>
            <p:ph type="body" sz="quarter" idx="3"/>
          </p:nvPr>
        </p:nvSpPr>
        <p:spPr>
          <a:xfrm>
            <a:off x="6406139" y="1383291"/>
            <a:ext cx="5183188" cy="823912"/>
          </a:xfrm>
          <a:prstGeom prst="rect">
            <a:avLst/>
          </a:prstGeom>
        </p:spPr>
        <p:txBody>
          <a:bodyPr anchor="b"/>
          <a:lstStyle>
            <a:lvl1pPr marL="0" indent="0">
              <a:buNone/>
              <a:defRPr sz="2400" b="1">
                <a:latin typeface="AauxPro OT Regular" panose="0200050603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6406139" y="2355273"/>
            <a:ext cx="5183188" cy="3834390"/>
          </a:xfrm>
          <a:prstGeom prst="rect">
            <a:avLst/>
          </a:prstGeom>
        </p:spPr>
        <p:txBody>
          <a:bodyPr/>
          <a:lstStyle>
            <a:lvl1pPr>
              <a:defRPr>
                <a:latin typeface="AauxPro OT Regular" panose="02000506030000020004" pitchFamily="50" charset="0"/>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de-DE" dirty="0"/>
          </a:p>
        </p:txBody>
      </p:sp>
      <p:sp>
        <p:nvSpPr>
          <p:cNvPr id="7" name="Espace réservé du numéro de diapositive 8"/>
          <p:cNvSpPr>
            <a:spLocks noGrp="1"/>
          </p:cNvSpPr>
          <p:nvPr>
            <p:ph type="sldNum" sz="quarter" idx="10"/>
          </p:nvPr>
        </p:nvSpPr>
        <p:spPr/>
        <p:txBody>
          <a:bodyPr/>
          <a:lstStyle>
            <a:lvl1pPr>
              <a:defRPr>
                <a:latin typeface="AauxPro OT Thin" panose="02000506020000020004" pitchFamily="50" charset="0"/>
                <a:ea typeface="Lato Black" panose="020F0502020204030203" pitchFamily="34" charset="0"/>
                <a:cs typeface="Lato Black" panose="020F0502020204030203" pitchFamily="34" charset="0"/>
              </a:defRPr>
            </a:lvl1pPr>
          </a:lstStyle>
          <a:p>
            <a:pPr>
              <a:defRPr/>
            </a:pPr>
            <a:fld id="{89511DE1-87BA-4A30-A736-4FAF0319DB75}" type="slidenum">
              <a:rPr lang="fr-FR"/>
              <a:pPr>
                <a:defRPr/>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pour une image  9"/>
          <p:cNvSpPr txBox="1">
            <a:spLocks/>
          </p:cNvSpPr>
          <p:nvPr userDrawn="1"/>
        </p:nvSpPr>
        <p:spPr>
          <a:xfrm>
            <a:off x="538163" y="493713"/>
            <a:ext cx="11123612" cy="2160587"/>
          </a:xfrm>
          <a:prstGeom prst="rect">
            <a:avLst/>
          </a:prstGeom>
          <a:blipFill dpi="0" rotWithShape="1">
            <a:blip r:embed="rId5"/>
            <a:srcRect/>
            <a:stretch>
              <a:fillRect/>
            </a:stretch>
          </a:blipFill>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AauxPro OT Regular"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fr-FR"/>
              <a:t>Cliquez sur l'icône pour ajouter une image</a:t>
            </a:r>
            <a:endParaRPr lang="fr-FR" dirty="0"/>
          </a:p>
        </p:txBody>
      </p:sp>
      <p:sp>
        <p:nvSpPr>
          <p:cNvPr id="1027" name="Espace réservé du titre 1"/>
          <p:cNvSpPr>
            <a:spLocks noGrp="1"/>
          </p:cNvSpPr>
          <p:nvPr>
            <p:ph type="title"/>
          </p:nvPr>
        </p:nvSpPr>
        <p:spPr bwMode="auto">
          <a:xfrm>
            <a:off x="3035300" y="3452813"/>
            <a:ext cx="6121400" cy="172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MODIFIEZ LE STYLE DU TITRE</a:t>
            </a:r>
            <a:endParaRPr lang="de-DE"/>
          </a:p>
        </p:txBody>
      </p:sp>
      <p:sp>
        <p:nvSpPr>
          <p:cNvPr id="6" name="Espace réservé du numéro de diapositive 5"/>
          <p:cNvSpPr>
            <a:spLocks noGrp="1"/>
          </p:cNvSpPr>
          <p:nvPr>
            <p:ph type="sldNum" sz="quarter" idx="4"/>
          </p:nvPr>
        </p:nvSpPr>
        <p:spPr>
          <a:xfrm>
            <a:off x="11215688" y="6419850"/>
            <a:ext cx="911225" cy="365125"/>
          </a:xfrm>
          <a:prstGeom prst="rect">
            <a:avLst/>
          </a:prstGeom>
        </p:spPr>
        <p:txBody>
          <a:bodyPr vert="horz" lIns="91440" tIns="45720" rIns="91440" bIns="45720" rtlCol="0" anchor="b"/>
          <a:lstStyle>
            <a:lvl1pPr algn="r" fontAlgn="auto">
              <a:spcBef>
                <a:spcPts val="0"/>
              </a:spcBef>
              <a:spcAft>
                <a:spcPts val="0"/>
              </a:spcAft>
              <a:defRPr lang="de-DE" sz="1050" kern="900" spc="140" baseline="0">
                <a:solidFill>
                  <a:srgbClr val="41565B"/>
                </a:solidFill>
                <a:latin typeface="AauxPro OT Thin" panose="02000506020000020004" pitchFamily="50" charset="0"/>
                <a:ea typeface="AauxPro OT Thin" panose="02000506020000020004" pitchFamily="50" charset="0"/>
                <a:cs typeface="AauxPro OT Thin" panose="02000506020000020004" pitchFamily="50" charset="0"/>
              </a:defRPr>
            </a:lvl1pPr>
          </a:lstStyle>
          <a:p>
            <a:pPr>
              <a:defRPr/>
            </a:pPr>
            <a:fld id="{ABE1A9BD-C7A3-4A77-9B0E-11531534AA52}" type="slidenum">
              <a:rPr lang="fr-FR"/>
              <a:pPr>
                <a:defRPr/>
              </a:pPr>
              <a:t>‹N°›</a:t>
            </a:fld>
            <a:endParaRPr lang="fr-FR" dirty="0"/>
          </a:p>
        </p:txBody>
      </p:sp>
      <p:sp>
        <p:nvSpPr>
          <p:cNvPr id="1029" name="Espace réservé du texte 28"/>
          <p:cNvSpPr>
            <a:spLocks noGrp="1"/>
          </p:cNvSpPr>
          <p:nvPr>
            <p:ph type="body" idx="1"/>
          </p:nvPr>
        </p:nvSpPr>
        <p:spPr bwMode="auto">
          <a:xfrm>
            <a:off x="6534150" y="2222500"/>
            <a:ext cx="4679950" cy="863600"/>
          </a:xfrm>
          <a:prstGeom prst="rect">
            <a:avLst/>
          </a:prstGeom>
          <a:solidFill>
            <a:srgbClr val="E4232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Modifier les styles du texte du masque</a:t>
            </a:r>
          </a:p>
        </p:txBody>
      </p:sp>
      <p:pic>
        <p:nvPicPr>
          <p:cNvPr id="1030" name="Image 9" descr="Une image contenant horloge, dessin, signe&#10;&#10;Description générée avec un niveau de confiance très élevé"/>
          <p:cNvPicPr>
            <a:picLocks noChangeAspect="1"/>
          </p:cNvPicPr>
          <p:nvPr userDrawn="1"/>
        </p:nvPicPr>
        <p:blipFill>
          <a:blip r:embed="rId6"/>
          <a:srcRect/>
          <a:stretch>
            <a:fillRect/>
          </a:stretch>
        </p:blipFill>
        <p:spPr bwMode="auto">
          <a:xfrm>
            <a:off x="463550" y="925513"/>
            <a:ext cx="1854200" cy="431800"/>
          </a:xfrm>
          <a:prstGeom prst="rect">
            <a:avLst/>
          </a:prstGeom>
          <a:noFill/>
          <a:ln w="9525">
            <a:noFill/>
            <a:miter lim="800000"/>
            <a:headEnd/>
            <a:tailEnd/>
          </a:ln>
        </p:spPr>
      </p:pic>
      <p:pic>
        <p:nvPicPr>
          <p:cNvPr id="1031" name="Image 2"/>
          <p:cNvPicPr>
            <a:picLocks noChangeAspect="1"/>
          </p:cNvPicPr>
          <p:nvPr userDrawn="1"/>
        </p:nvPicPr>
        <p:blipFill>
          <a:blip r:embed="rId7"/>
          <a:srcRect/>
          <a:stretch>
            <a:fillRect/>
          </a:stretch>
        </p:blipFill>
        <p:spPr bwMode="auto">
          <a:xfrm>
            <a:off x="549275" y="6577013"/>
            <a:ext cx="5151438" cy="1793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p:txStyles>
    <p:titleStyle>
      <a:lvl1pPr algn="l" rtl="0" eaLnBrk="0" fontAlgn="base" hangingPunct="0">
        <a:spcBef>
          <a:spcPct val="0"/>
        </a:spcBef>
        <a:spcAft>
          <a:spcPct val="0"/>
        </a:spcAft>
        <a:defRPr sz="4400" b="1" kern="1200">
          <a:solidFill>
            <a:schemeClr val="tx1"/>
          </a:solidFill>
          <a:latin typeface="AauxPro OT Light" panose="02000506020000020004" pitchFamily="50" charset="0"/>
          <a:ea typeface="+mj-ea"/>
          <a:cs typeface="+mj-cs"/>
        </a:defRPr>
      </a:lvl1pPr>
      <a:lvl2pPr algn="l" rtl="0" eaLnBrk="0" fontAlgn="base" hangingPunct="0">
        <a:spcBef>
          <a:spcPct val="0"/>
        </a:spcBef>
        <a:spcAft>
          <a:spcPct val="0"/>
        </a:spcAft>
        <a:defRPr sz="4400" b="1">
          <a:solidFill>
            <a:schemeClr val="tx1"/>
          </a:solidFill>
          <a:latin typeface="AauxPro OT Light"/>
        </a:defRPr>
      </a:lvl2pPr>
      <a:lvl3pPr algn="l" rtl="0" eaLnBrk="0" fontAlgn="base" hangingPunct="0">
        <a:spcBef>
          <a:spcPct val="0"/>
        </a:spcBef>
        <a:spcAft>
          <a:spcPct val="0"/>
        </a:spcAft>
        <a:defRPr sz="4400" b="1">
          <a:solidFill>
            <a:schemeClr val="tx1"/>
          </a:solidFill>
          <a:latin typeface="AauxPro OT Light"/>
        </a:defRPr>
      </a:lvl3pPr>
      <a:lvl4pPr algn="l" rtl="0" eaLnBrk="0" fontAlgn="base" hangingPunct="0">
        <a:spcBef>
          <a:spcPct val="0"/>
        </a:spcBef>
        <a:spcAft>
          <a:spcPct val="0"/>
        </a:spcAft>
        <a:defRPr sz="4400" b="1">
          <a:solidFill>
            <a:schemeClr val="tx1"/>
          </a:solidFill>
          <a:latin typeface="AauxPro OT Light"/>
        </a:defRPr>
      </a:lvl4pPr>
      <a:lvl5pPr algn="l" rtl="0" eaLnBrk="0" fontAlgn="base" hangingPunct="0">
        <a:spcBef>
          <a:spcPct val="0"/>
        </a:spcBef>
        <a:spcAft>
          <a:spcPct val="0"/>
        </a:spcAft>
        <a:defRPr sz="4400" b="1">
          <a:solidFill>
            <a:schemeClr val="tx1"/>
          </a:solidFill>
          <a:latin typeface="AauxPro OT Light"/>
        </a:defRPr>
      </a:lvl5pPr>
      <a:lvl6pPr marL="457200" algn="l" rtl="0" fontAlgn="base">
        <a:spcBef>
          <a:spcPct val="0"/>
        </a:spcBef>
        <a:spcAft>
          <a:spcPct val="0"/>
        </a:spcAft>
        <a:defRPr sz="4400" b="1">
          <a:solidFill>
            <a:schemeClr val="tx1"/>
          </a:solidFill>
          <a:latin typeface="AauxPro OT Light"/>
        </a:defRPr>
      </a:lvl6pPr>
      <a:lvl7pPr marL="914400" algn="l" rtl="0" fontAlgn="base">
        <a:spcBef>
          <a:spcPct val="0"/>
        </a:spcBef>
        <a:spcAft>
          <a:spcPct val="0"/>
        </a:spcAft>
        <a:defRPr sz="4400" b="1">
          <a:solidFill>
            <a:schemeClr val="tx1"/>
          </a:solidFill>
          <a:latin typeface="AauxPro OT Light"/>
        </a:defRPr>
      </a:lvl7pPr>
      <a:lvl8pPr marL="1371600" algn="l" rtl="0" fontAlgn="base">
        <a:spcBef>
          <a:spcPct val="0"/>
        </a:spcBef>
        <a:spcAft>
          <a:spcPct val="0"/>
        </a:spcAft>
        <a:defRPr sz="4400" b="1">
          <a:solidFill>
            <a:schemeClr val="tx1"/>
          </a:solidFill>
          <a:latin typeface="AauxPro OT Light"/>
        </a:defRPr>
      </a:lvl8pPr>
      <a:lvl9pPr marL="1828800" algn="l" rtl="0" fontAlgn="base">
        <a:spcBef>
          <a:spcPct val="0"/>
        </a:spcBef>
        <a:spcAft>
          <a:spcPct val="0"/>
        </a:spcAft>
        <a:defRPr sz="4400" b="1">
          <a:solidFill>
            <a:schemeClr val="tx1"/>
          </a:solidFill>
          <a:latin typeface="AauxPro OT Light"/>
        </a:defRPr>
      </a:lvl9pPr>
    </p:titleStyle>
    <p:bodyStyle>
      <a:lvl1pPr marL="342900" indent="-342900" algn="ctr" rtl="0" eaLnBrk="0" fontAlgn="base" hangingPunct="0">
        <a:lnSpc>
          <a:spcPct val="90000"/>
        </a:lnSpc>
        <a:spcBef>
          <a:spcPts val="1000"/>
        </a:spcBef>
        <a:spcAft>
          <a:spcPct val="0"/>
        </a:spcAft>
        <a:buFont typeface="Arial" charset="0"/>
        <a:defRPr sz="2800" kern="1200">
          <a:solidFill>
            <a:schemeClr val="bg1"/>
          </a:solidFill>
          <a:latin typeface="AauxPro OT Regular" panose="02000506030000020004" pitchFamily="50" charset="0"/>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11215688" y="6419850"/>
            <a:ext cx="911225" cy="365125"/>
          </a:xfrm>
          <a:prstGeom prst="rect">
            <a:avLst/>
          </a:prstGeom>
        </p:spPr>
        <p:txBody>
          <a:bodyPr vert="horz" lIns="91440" tIns="45720" rIns="91440" bIns="45720" rtlCol="0" anchor="b"/>
          <a:lstStyle>
            <a:lvl1pPr algn="r" fontAlgn="auto">
              <a:spcBef>
                <a:spcPts val="0"/>
              </a:spcBef>
              <a:spcAft>
                <a:spcPts val="0"/>
              </a:spcAft>
              <a:defRPr lang="de-DE" sz="1050" kern="900" spc="140" baseline="0">
                <a:solidFill>
                  <a:srgbClr val="41565B"/>
                </a:solidFill>
                <a:latin typeface="AauxPro OT Thin" panose="02000506020000020004" pitchFamily="50" charset="0"/>
                <a:ea typeface="AauxPro OT Thin" panose="02000506020000020004" pitchFamily="50" charset="0"/>
                <a:cs typeface="AauxPro OT Thin" panose="02000506020000020004" pitchFamily="50" charset="0"/>
              </a:defRPr>
            </a:lvl1pPr>
          </a:lstStyle>
          <a:p>
            <a:pPr>
              <a:defRPr/>
            </a:pPr>
            <a:fld id="{91F9F727-96A0-41F1-BE5A-D8A0818406AD}" type="slidenum">
              <a:rPr lang="fr-FR"/>
              <a:pPr>
                <a:defRPr/>
              </a:pPr>
              <a:t>‹N°›</a:t>
            </a:fld>
            <a:endParaRPr lang="fr-FR" dirty="0">
              <a:ea typeface="Lato Black" panose="020F0502020204030203" pitchFamily="34" charset="0"/>
              <a:cs typeface="Lato Black" panose="020F0502020204030203" pitchFamily="34" charset="0"/>
            </a:endParaRPr>
          </a:p>
        </p:txBody>
      </p:sp>
      <p:sp>
        <p:nvSpPr>
          <p:cNvPr id="5123" name="Espace réservé du texte 40"/>
          <p:cNvSpPr>
            <a:spLocks noGrp="1"/>
          </p:cNvSpPr>
          <p:nvPr>
            <p:ph type="body" idx="1"/>
          </p:nvPr>
        </p:nvSpPr>
        <p:spPr bwMode="auto">
          <a:xfrm>
            <a:off x="609600" y="1371600"/>
            <a:ext cx="10987088"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124" name="Espace réservé du titre 43"/>
          <p:cNvSpPr>
            <a:spLocks noGrp="1"/>
          </p:cNvSpPr>
          <p:nvPr>
            <p:ph type="title"/>
          </p:nvPr>
        </p:nvSpPr>
        <p:spPr bwMode="auto">
          <a:xfrm>
            <a:off x="1358900" y="-1588"/>
            <a:ext cx="10833100" cy="72072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Modifiez le style du titre</a:t>
            </a:r>
          </a:p>
        </p:txBody>
      </p:sp>
      <p:pic>
        <p:nvPicPr>
          <p:cNvPr id="5125" name="Image 44"/>
          <p:cNvPicPr>
            <a:picLocks noChangeAspect="1"/>
          </p:cNvPicPr>
          <p:nvPr userDrawn="1"/>
        </p:nvPicPr>
        <p:blipFill>
          <a:blip r:embed="rId4"/>
          <a:srcRect/>
          <a:stretch>
            <a:fillRect/>
          </a:stretch>
        </p:blipFill>
        <p:spPr bwMode="auto">
          <a:xfrm>
            <a:off x="0" y="-1588"/>
            <a:ext cx="1358900" cy="720726"/>
          </a:xfrm>
          <a:prstGeom prst="rect">
            <a:avLst/>
          </a:prstGeom>
          <a:solidFill>
            <a:srgbClr val="8FAADC"/>
          </a:solidFill>
          <a:ln w="9525">
            <a:noFill/>
            <a:miter lim="800000"/>
            <a:headEnd/>
            <a:tailEnd/>
          </a:ln>
        </p:spPr>
      </p:pic>
      <p:pic>
        <p:nvPicPr>
          <p:cNvPr id="5126" name="Image 9"/>
          <p:cNvPicPr>
            <a:picLocks noChangeAspect="1"/>
          </p:cNvPicPr>
          <p:nvPr userDrawn="1"/>
        </p:nvPicPr>
        <p:blipFill>
          <a:blip r:embed="rId5"/>
          <a:srcRect/>
          <a:stretch>
            <a:fillRect/>
          </a:stretch>
        </p:blipFill>
        <p:spPr bwMode="auto">
          <a:xfrm>
            <a:off x="609600" y="6651625"/>
            <a:ext cx="3090863" cy="107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71" r:id="rId2"/>
  </p:sldLayoutIdLst>
  <p:hf hdr="0"/>
  <p:txStyles>
    <p:titleStyle>
      <a:lvl1pPr algn="l" rtl="0" eaLnBrk="0" fontAlgn="base" hangingPunct="0">
        <a:spcBef>
          <a:spcPct val="0"/>
        </a:spcBef>
        <a:spcAft>
          <a:spcPct val="0"/>
        </a:spcAft>
        <a:defRPr sz="4000" kern="1200">
          <a:solidFill>
            <a:schemeClr val="tx1"/>
          </a:solidFill>
          <a:latin typeface="AauxPro OT Black" panose="02000906030000020004" pitchFamily="50" charset="0"/>
          <a:ea typeface="+mj-ea"/>
          <a:cs typeface="+mj-cs"/>
        </a:defRPr>
      </a:lvl1pPr>
      <a:lvl2pPr algn="l" rtl="0" eaLnBrk="0" fontAlgn="base" hangingPunct="0">
        <a:spcBef>
          <a:spcPct val="0"/>
        </a:spcBef>
        <a:spcAft>
          <a:spcPct val="0"/>
        </a:spcAft>
        <a:defRPr sz="4000">
          <a:solidFill>
            <a:schemeClr val="tx1"/>
          </a:solidFill>
          <a:latin typeface="AauxPro OT Black"/>
        </a:defRPr>
      </a:lvl2pPr>
      <a:lvl3pPr algn="l" rtl="0" eaLnBrk="0" fontAlgn="base" hangingPunct="0">
        <a:spcBef>
          <a:spcPct val="0"/>
        </a:spcBef>
        <a:spcAft>
          <a:spcPct val="0"/>
        </a:spcAft>
        <a:defRPr sz="4000">
          <a:solidFill>
            <a:schemeClr val="tx1"/>
          </a:solidFill>
          <a:latin typeface="AauxPro OT Black"/>
        </a:defRPr>
      </a:lvl3pPr>
      <a:lvl4pPr algn="l" rtl="0" eaLnBrk="0" fontAlgn="base" hangingPunct="0">
        <a:spcBef>
          <a:spcPct val="0"/>
        </a:spcBef>
        <a:spcAft>
          <a:spcPct val="0"/>
        </a:spcAft>
        <a:defRPr sz="4000">
          <a:solidFill>
            <a:schemeClr val="tx1"/>
          </a:solidFill>
          <a:latin typeface="AauxPro OT Black"/>
        </a:defRPr>
      </a:lvl4pPr>
      <a:lvl5pPr algn="l" rtl="0" eaLnBrk="0" fontAlgn="base" hangingPunct="0">
        <a:spcBef>
          <a:spcPct val="0"/>
        </a:spcBef>
        <a:spcAft>
          <a:spcPct val="0"/>
        </a:spcAft>
        <a:defRPr sz="4000">
          <a:solidFill>
            <a:schemeClr val="tx1"/>
          </a:solidFill>
          <a:latin typeface="AauxPro OT Black"/>
        </a:defRPr>
      </a:lvl5pPr>
      <a:lvl6pPr marL="457200" algn="l" rtl="0" fontAlgn="base">
        <a:spcBef>
          <a:spcPct val="0"/>
        </a:spcBef>
        <a:spcAft>
          <a:spcPct val="0"/>
        </a:spcAft>
        <a:defRPr sz="4000">
          <a:solidFill>
            <a:schemeClr val="tx1"/>
          </a:solidFill>
          <a:latin typeface="AauxPro OT Black"/>
        </a:defRPr>
      </a:lvl6pPr>
      <a:lvl7pPr marL="914400" algn="l" rtl="0" fontAlgn="base">
        <a:spcBef>
          <a:spcPct val="0"/>
        </a:spcBef>
        <a:spcAft>
          <a:spcPct val="0"/>
        </a:spcAft>
        <a:defRPr sz="4000">
          <a:solidFill>
            <a:schemeClr val="tx1"/>
          </a:solidFill>
          <a:latin typeface="AauxPro OT Black"/>
        </a:defRPr>
      </a:lvl7pPr>
      <a:lvl8pPr marL="1371600" algn="l" rtl="0" fontAlgn="base">
        <a:spcBef>
          <a:spcPct val="0"/>
        </a:spcBef>
        <a:spcAft>
          <a:spcPct val="0"/>
        </a:spcAft>
        <a:defRPr sz="4000">
          <a:solidFill>
            <a:schemeClr val="tx1"/>
          </a:solidFill>
          <a:latin typeface="AauxPro OT Black"/>
        </a:defRPr>
      </a:lvl8pPr>
      <a:lvl9pPr marL="1828800" algn="l" rtl="0" fontAlgn="base">
        <a:spcBef>
          <a:spcPct val="0"/>
        </a:spcBef>
        <a:spcAft>
          <a:spcPct val="0"/>
        </a:spcAft>
        <a:defRPr sz="4000">
          <a:solidFill>
            <a:schemeClr val="tx1"/>
          </a:solidFill>
          <a:latin typeface="AauxPro OT Black"/>
        </a:defRPr>
      </a:lvl9pPr>
    </p:titleStyle>
    <p:bodyStyle>
      <a:lvl1pPr marL="228600" indent="-228600" algn="l" rtl="0" eaLnBrk="0" fontAlgn="base" hangingPunct="0">
        <a:lnSpc>
          <a:spcPct val="90000"/>
        </a:lnSpc>
        <a:spcBef>
          <a:spcPts val="1000"/>
        </a:spcBef>
        <a:spcAft>
          <a:spcPct val="0"/>
        </a:spcAft>
        <a:buClr>
          <a:srgbClr val="6EBEAA"/>
        </a:buClr>
        <a:buFont typeface="Arial" charset="0"/>
        <a:buChar char="•"/>
        <a:defRPr sz="2800" kern="1200">
          <a:solidFill>
            <a:schemeClr val="tx1"/>
          </a:solidFill>
          <a:latin typeface="AauxPro OT Regular" panose="02000506030000020004" pitchFamily="50" charset="0"/>
          <a:ea typeface="+mn-ea"/>
          <a:cs typeface="+mn-cs"/>
        </a:defRPr>
      </a:lvl1pPr>
      <a:lvl2pPr marL="685800" indent="-228600" algn="l" rtl="0" eaLnBrk="0" fontAlgn="base" hangingPunct="0">
        <a:lnSpc>
          <a:spcPct val="90000"/>
        </a:lnSpc>
        <a:spcBef>
          <a:spcPts val="500"/>
        </a:spcBef>
        <a:spcAft>
          <a:spcPct val="0"/>
        </a:spcAft>
        <a:buClr>
          <a:srgbClr val="6EBEAA"/>
        </a:buClr>
        <a:buFont typeface="Arial" charset="0"/>
        <a:buChar char="•"/>
        <a:defRPr sz="2400" kern="1200">
          <a:solidFill>
            <a:schemeClr val="tx1"/>
          </a:solidFill>
          <a:latin typeface="AauxPro OT Regular" panose="02000506030000020004" pitchFamily="50" charset="0"/>
          <a:ea typeface="+mn-ea"/>
          <a:cs typeface="+mn-cs"/>
        </a:defRPr>
      </a:lvl2pPr>
      <a:lvl3pPr marL="1143000" indent="-228600" algn="l" rtl="0" eaLnBrk="0" fontAlgn="base" hangingPunct="0">
        <a:lnSpc>
          <a:spcPct val="90000"/>
        </a:lnSpc>
        <a:spcBef>
          <a:spcPts val="500"/>
        </a:spcBef>
        <a:spcAft>
          <a:spcPct val="0"/>
        </a:spcAft>
        <a:buClr>
          <a:srgbClr val="6EBEAA"/>
        </a:buClr>
        <a:buFont typeface="Arial" charset="0"/>
        <a:buChar char="•"/>
        <a:defRPr sz="2000" kern="1200">
          <a:solidFill>
            <a:schemeClr val="tx1"/>
          </a:solidFill>
          <a:latin typeface="AauxPro OT Regular" panose="02000506030000020004" pitchFamily="50" charset="0"/>
          <a:ea typeface="+mn-ea"/>
          <a:cs typeface="+mn-cs"/>
        </a:defRPr>
      </a:lvl3pPr>
      <a:lvl4pPr marL="1600200" indent="-228600" algn="l" rtl="0" eaLnBrk="0" fontAlgn="base" hangingPunct="0">
        <a:lnSpc>
          <a:spcPct val="90000"/>
        </a:lnSpc>
        <a:spcBef>
          <a:spcPts val="500"/>
        </a:spcBef>
        <a:spcAft>
          <a:spcPct val="0"/>
        </a:spcAft>
        <a:buClr>
          <a:srgbClr val="6EBEAA"/>
        </a:buClr>
        <a:buFont typeface="Arial" charset="0"/>
        <a:buChar char="•"/>
        <a:defRPr kern="1200">
          <a:solidFill>
            <a:schemeClr val="tx1"/>
          </a:solidFill>
          <a:latin typeface="AauxPro OT Regular" panose="02000506030000020004" pitchFamily="50" charset="0"/>
          <a:ea typeface="+mn-ea"/>
          <a:cs typeface="+mn-cs"/>
        </a:defRPr>
      </a:lvl4pPr>
      <a:lvl5pPr marL="2057400" indent="-228600" algn="l" rtl="0" eaLnBrk="0" fontAlgn="base" hangingPunct="0">
        <a:lnSpc>
          <a:spcPct val="90000"/>
        </a:lnSpc>
        <a:spcBef>
          <a:spcPts val="500"/>
        </a:spcBef>
        <a:spcAft>
          <a:spcPct val="0"/>
        </a:spcAft>
        <a:buClr>
          <a:srgbClr val="6EBEAA"/>
        </a:buClr>
        <a:buFont typeface="Arial" charset="0"/>
        <a:buChar char="•"/>
        <a:defRPr kern="1200">
          <a:solidFill>
            <a:schemeClr val="tx1"/>
          </a:solidFill>
          <a:latin typeface="AauxPro OT Regular"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Image 6"/>
          <p:cNvPicPr>
            <a:picLocks noChangeAspect="1"/>
          </p:cNvPicPr>
          <p:nvPr/>
        </p:nvPicPr>
        <p:blipFill>
          <a:blip r:embed="rId2"/>
          <a:srcRect t="19862" b="40370"/>
          <a:stretch>
            <a:fillRect/>
          </a:stretch>
        </p:blipFill>
        <p:spPr bwMode="auto">
          <a:xfrm>
            <a:off x="0" y="457200"/>
            <a:ext cx="12201525" cy="3430588"/>
          </a:xfrm>
          <a:prstGeom prst="rect">
            <a:avLst/>
          </a:prstGeom>
          <a:noFill/>
          <a:ln w="9525">
            <a:noFill/>
            <a:miter lim="800000"/>
            <a:headEnd/>
            <a:tailEnd/>
          </a:ln>
        </p:spPr>
      </p:pic>
      <p:sp>
        <p:nvSpPr>
          <p:cNvPr id="9218" name="Espace réservé du texte 2"/>
          <p:cNvSpPr>
            <a:spLocks noGrp="1"/>
          </p:cNvSpPr>
          <p:nvPr>
            <p:ph type="body" sz="quarter" idx="10"/>
          </p:nvPr>
        </p:nvSpPr>
        <p:spPr>
          <a:xfrm>
            <a:off x="5773738" y="4905375"/>
            <a:ext cx="5545137" cy="920750"/>
          </a:xfrm>
          <a:noFill/>
        </p:spPr>
        <p:txBody>
          <a:bodyPr/>
          <a:lstStyle/>
          <a:p>
            <a:pPr algn="ctr" eaLnBrk="1" hangingPunct="1">
              <a:lnSpc>
                <a:spcPct val="70000"/>
              </a:lnSpc>
            </a:pPr>
            <a:r>
              <a:rPr lang="fr-FR" sz="2800">
                <a:latin typeface="AauxPro OT Light"/>
                <a:ea typeface="Lato Medium"/>
                <a:cs typeface="Lato Medium"/>
              </a:rPr>
              <a:t>Réunion publique </a:t>
            </a:r>
          </a:p>
          <a:p>
            <a:pPr algn="ctr" eaLnBrk="1" hangingPunct="1">
              <a:lnSpc>
                <a:spcPct val="70000"/>
              </a:lnSpc>
            </a:pPr>
            <a:r>
              <a:rPr lang="fr-FR" sz="1400">
                <a:solidFill>
                  <a:schemeClr val="tx1"/>
                </a:solidFill>
                <a:latin typeface="AauxPro OT Light"/>
                <a:ea typeface="Lato Medium"/>
                <a:cs typeface="Lato Medium"/>
              </a:rPr>
              <a:t>30 novembre 2023 / 19h00</a:t>
            </a:r>
          </a:p>
          <a:p>
            <a:pPr algn="ctr" eaLnBrk="1" hangingPunct="1">
              <a:lnSpc>
                <a:spcPct val="70000"/>
              </a:lnSpc>
            </a:pPr>
            <a:r>
              <a:rPr lang="fr-FR" sz="1400">
                <a:solidFill>
                  <a:schemeClr val="tx1"/>
                </a:solidFill>
                <a:latin typeface="AauxPro OT Light"/>
                <a:ea typeface="Lato Medium"/>
                <a:cs typeface="Lato Medium"/>
              </a:rPr>
              <a:t>Salle polyvalente</a:t>
            </a:r>
            <a:endParaRPr lang="fr-FR" sz="1000">
              <a:solidFill>
                <a:schemeClr val="tx1"/>
              </a:solidFill>
              <a:latin typeface="AauxPro OT Light"/>
              <a:ea typeface="Lato Medium"/>
              <a:cs typeface="Lato Medium"/>
            </a:endParaRPr>
          </a:p>
        </p:txBody>
      </p:sp>
      <p:sp>
        <p:nvSpPr>
          <p:cNvPr id="39" name="Espace réservé du numéro de diapositive 6"/>
          <p:cNvSpPr>
            <a:spLocks noGrp="1"/>
          </p:cNvSpPr>
          <p:nvPr>
            <p:ph type="sldNum" sz="quarter" idx="13"/>
          </p:nvPr>
        </p:nvSpPr>
        <p:spPr/>
        <p:txBody>
          <a:bodyPr/>
          <a:lstStyle/>
          <a:p>
            <a:pPr>
              <a:defRPr/>
            </a:pPr>
            <a:fld id="{462FDB30-1083-44F9-A86C-F83D29BA22F7}" type="slidenum">
              <a:rPr lang="fr-FR"/>
              <a:pPr>
                <a:defRPr/>
              </a:pPr>
              <a:t>1</a:t>
            </a:fld>
            <a:endParaRPr lang="fr-FR" dirty="0"/>
          </a:p>
        </p:txBody>
      </p:sp>
      <p:sp>
        <p:nvSpPr>
          <p:cNvPr id="43" name="Titre 3"/>
          <p:cNvSpPr>
            <a:spLocks noGrp="1"/>
          </p:cNvSpPr>
          <p:nvPr>
            <p:ph type="ctrTitle"/>
          </p:nvPr>
        </p:nvSpPr>
        <p:spPr>
          <a:xfrm>
            <a:off x="5773738" y="3521075"/>
            <a:ext cx="5545137" cy="1030288"/>
          </a:xfrm>
          <a:solidFill>
            <a:srgbClr val="6EBEAA"/>
          </a:solidFill>
          <a:effectLst>
            <a:outerShdw blurRad="50800" dist="38100" dir="5400000" algn="t" rotWithShape="0">
              <a:prstClr val="black">
                <a:alpha val="40000"/>
              </a:prstClr>
            </a:outerShdw>
          </a:effectLst>
        </p:spPr>
        <p:txBody>
          <a:bodyPr/>
          <a:lstStyle/>
          <a:p>
            <a:pPr eaLnBrk="1" fontAlgn="auto" hangingPunct="1">
              <a:spcAft>
                <a:spcPts val="0"/>
              </a:spcAft>
              <a:defRPr/>
            </a:pPr>
            <a:r>
              <a:rPr sz="3200" b="1">
                <a:latin typeface="AauxPro OT Bold" panose="02000806030000020004" pitchFamily="50" charset="0"/>
              </a:rPr>
              <a:t>BEAUPUY</a:t>
            </a:r>
            <a:br>
              <a:rPr sz="3200" b="1"/>
            </a:br>
            <a:r>
              <a:rPr sz="2000" b="1"/>
              <a:t>Schéma d’aménagement du cœur de bourg</a:t>
            </a:r>
            <a:endParaRPr sz="3200" b="1"/>
          </a:p>
        </p:txBody>
      </p:sp>
      <p:grpSp>
        <p:nvGrpSpPr>
          <p:cNvPr id="9221" name="Groupe 10"/>
          <p:cNvGrpSpPr>
            <a:grpSpLocks/>
          </p:cNvGrpSpPr>
          <p:nvPr/>
        </p:nvGrpSpPr>
        <p:grpSpPr bwMode="auto">
          <a:xfrm>
            <a:off x="5659438" y="4832350"/>
            <a:ext cx="1214437" cy="1066800"/>
            <a:chOff x="5669441" y="4810499"/>
            <a:chExt cx="1213866" cy="1067267"/>
          </a:xfrm>
        </p:grpSpPr>
        <p:sp>
          <p:nvSpPr>
            <p:cNvPr id="9228" name="Forme libre : forme 4"/>
            <p:cNvSpPr>
              <a:spLocks/>
            </p:cNvSpPr>
            <p:nvPr/>
          </p:nvSpPr>
          <p:spPr bwMode="auto">
            <a:xfrm rot="-858051">
              <a:off x="5669441" y="4916817"/>
              <a:ext cx="932857" cy="960949"/>
            </a:xfrm>
            <a:custGeom>
              <a:avLst/>
              <a:gdLst>
                <a:gd name="T0" fmla="*/ 449241 w 932857"/>
                <a:gd name="T1" fmla="*/ 645825 h 960949"/>
                <a:gd name="T2" fmla="*/ 539207 w 932857"/>
                <a:gd name="T3" fmla="*/ 829682 h 960949"/>
                <a:gd name="T4" fmla="*/ 506300 w 932857"/>
                <a:gd name="T5" fmla="*/ 950141 h 960949"/>
                <a:gd name="T6" fmla="*/ 385540 w 932857"/>
                <a:gd name="T7" fmla="*/ 906667 h 960949"/>
                <a:gd name="T8" fmla="*/ 303725 w 932857"/>
                <a:gd name="T9" fmla="*/ 740018 h 960949"/>
                <a:gd name="T10" fmla="*/ 274742 w 932857"/>
                <a:gd name="T11" fmla="*/ 680543 h 960949"/>
                <a:gd name="T12" fmla="*/ 196852 w 932857"/>
                <a:gd name="T13" fmla="*/ 695638 h 960949"/>
                <a:gd name="T14" fmla="*/ 3334 w 932857"/>
                <a:gd name="T15" fmla="*/ 562500 h 960949"/>
                <a:gd name="T16" fmla="*/ 129830 w 932857"/>
                <a:gd name="T17" fmla="*/ 363850 h 960949"/>
                <a:gd name="T18" fmla="*/ 313989 w 932857"/>
                <a:gd name="T19" fmla="*/ 312225 h 960949"/>
                <a:gd name="T20" fmla="*/ 524716 w 932857"/>
                <a:gd name="T21" fmla="*/ 173954 h 960949"/>
                <a:gd name="T22" fmla="*/ 659061 w 932857"/>
                <a:gd name="T23" fmla="*/ 25117 h 960949"/>
                <a:gd name="T24" fmla="*/ 746311 w 932857"/>
                <a:gd name="T25" fmla="*/ 18475 h 960949"/>
                <a:gd name="T26" fmla="*/ 813333 w 932857"/>
                <a:gd name="T27" fmla="*/ 107234 h 960949"/>
                <a:gd name="T28" fmla="*/ 931376 w 932857"/>
                <a:gd name="T29" fmla="*/ 648240 h 960949"/>
                <a:gd name="T30" fmla="*/ 913564 w 932857"/>
                <a:gd name="T31" fmla="*/ 719187 h 960949"/>
                <a:gd name="T32" fmla="*/ 831749 w 932857"/>
                <a:gd name="T33" fmla="*/ 748471 h 960949"/>
                <a:gd name="T34" fmla="*/ 558529 w 932857"/>
                <a:gd name="T35" fmla="*/ 658203 h 960949"/>
                <a:gd name="T36" fmla="*/ 449241 w 932857"/>
                <a:gd name="T37" fmla="*/ 646127 h 960949"/>
                <a:gd name="T38" fmla="*/ 763821 w 932857"/>
                <a:gd name="T39" fmla="*/ 676921 h 960949"/>
                <a:gd name="T40" fmla="*/ 629173 w 932857"/>
                <a:gd name="T41" fmla="*/ 122329 h 960949"/>
                <a:gd name="T42" fmla="*/ 186285 w 932857"/>
                <a:gd name="T43" fmla="*/ 385285 h 960949"/>
                <a:gd name="T44" fmla="*/ 250288 w 932857"/>
                <a:gd name="T45" fmla="*/ 649146 h 960949"/>
                <a:gd name="T46" fmla="*/ 764123 w 932857"/>
                <a:gd name="T47" fmla="*/ 676921 h 960949"/>
                <a:gd name="T48" fmla="*/ 666005 w 932857"/>
                <a:gd name="T49" fmla="*/ 246712 h 960949"/>
                <a:gd name="T50" fmla="*/ 767746 w 932857"/>
                <a:gd name="T51" fmla="*/ 330641 h 960949"/>
                <a:gd name="T52" fmla="*/ 752651 w 932857"/>
                <a:gd name="T53" fmla="*/ 544990 h 960949"/>
                <a:gd name="T54" fmla="*/ 749632 w 932857"/>
                <a:gd name="T55" fmla="*/ 557972 h 960949"/>
                <a:gd name="T56" fmla="*/ 842013 w 932857"/>
                <a:gd name="T57" fmla="*/ 710432 h 960949"/>
                <a:gd name="T58" fmla="*/ 882468 w 932857"/>
                <a:gd name="T59" fmla="*/ 699563 h 960949"/>
                <a:gd name="T60" fmla="*/ 896053 w 932857"/>
                <a:gd name="T61" fmla="*/ 633749 h 960949"/>
                <a:gd name="T62" fmla="*/ 821786 w 932857"/>
                <a:gd name="T63" fmla="*/ 216220 h 960949"/>
                <a:gd name="T64" fmla="*/ 737858 w 932857"/>
                <a:gd name="T65" fmla="*/ 61647 h 960949"/>
                <a:gd name="T66" fmla="*/ 700422 w 932857"/>
                <a:gd name="T67" fmla="*/ 40816 h 960949"/>
                <a:gd name="T68" fmla="*/ 677477 w 932857"/>
                <a:gd name="T69" fmla="*/ 77950 h 960949"/>
                <a:gd name="T70" fmla="*/ 666307 w 932857"/>
                <a:gd name="T71" fmla="*/ 246712 h 960949"/>
                <a:gd name="T72" fmla="*/ 150661 w 932857"/>
                <a:gd name="T73" fmla="*/ 397361 h 960949"/>
                <a:gd name="T74" fmla="*/ 40165 w 932857"/>
                <a:gd name="T75" fmla="*/ 500309 h 960949"/>
                <a:gd name="T76" fmla="*/ 89375 w 932857"/>
                <a:gd name="T77" fmla="*/ 633749 h 960949"/>
                <a:gd name="T78" fmla="*/ 212551 w 932857"/>
                <a:gd name="T79" fmla="*/ 653976 h 960949"/>
                <a:gd name="T80" fmla="*/ 150661 w 932857"/>
                <a:gd name="T81" fmla="*/ 397663 h 960949"/>
                <a:gd name="T82" fmla="*/ 380105 w 932857"/>
                <a:gd name="T83" fmla="*/ 811870 h 960949"/>
                <a:gd name="T84" fmla="*/ 422975 w 932857"/>
                <a:gd name="T85" fmla="*/ 897006 h 960949"/>
                <a:gd name="T86" fmla="*/ 486072 w 932857"/>
                <a:gd name="T87" fmla="*/ 918139 h 960949"/>
                <a:gd name="T88" fmla="*/ 509621 w 932857"/>
                <a:gd name="T89" fmla="*/ 855344 h 960949"/>
                <a:gd name="T90" fmla="*/ 469468 w 932857"/>
                <a:gd name="T91" fmla="*/ 771416 h 960949"/>
                <a:gd name="T92" fmla="*/ 380407 w 932857"/>
                <a:gd name="T93" fmla="*/ 811568 h 960949"/>
                <a:gd name="T94" fmla="*/ 312178 w 932857"/>
                <a:gd name="T95" fmla="*/ 672996 h 960949"/>
                <a:gd name="T96" fmla="*/ 364105 w 932857"/>
                <a:gd name="T97" fmla="*/ 778359 h 960949"/>
                <a:gd name="T98" fmla="*/ 451052 w 932857"/>
                <a:gd name="T99" fmla="*/ 738206 h 960949"/>
                <a:gd name="T100" fmla="*/ 318820 w 932857"/>
                <a:gd name="T101" fmla="*/ 668166 h 960949"/>
                <a:gd name="T102" fmla="*/ 312178 w 932857"/>
                <a:gd name="T103" fmla="*/ 672996 h 960949"/>
                <a:gd name="T104" fmla="*/ 673855 w 932857"/>
                <a:gd name="T105" fmla="*/ 291695 h 960949"/>
                <a:gd name="T106" fmla="*/ 728800 w 932857"/>
                <a:gd name="T107" fmla="*/ 512083 h 960949"/>
                <a:gd name="T108" fmla="*/ 673855 w 932857"/>
                <a:gd name="T109" fmla="*/ 291695 h 9609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2857"/>
                <a:gd name="T166" fmla="*/ 0 h 960949"/>
                <a:gd name="T167" fmla="*/ 932857 w 932857"/>
                <a:gd name="T168" fmla="*/ 960949 h 9609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2857" h="960949">
                  <a:moveTo>
                    <a:pt x="449241" y="645825"/>
                  </a:moveTo>
                  <a:cubicBezTo>
                    <a:pt x="481544" y="711941"/>
                    <a:pt x="511130" y="770510"/>
                    <a:pt x="539207" y="829682"/>
                  </a:cubicBezTo>
                  <a:cubicBezTo>
                    <a:pt x="562151" y="878288"/>
                    <a:pt x="548264" y="926291"/>
                    <a:pt x="506300" y="950141"/>
                  </a:cubicBezTo>
                  <a:cubicBezTo>
                    <a:pt x="463430" y="974595"/>
                    <a:pt x="411201" y="956481"/>
                    <a:pt x="385540" y="906667"/>
                  </a:cubicBezTo>
                  <a:cubicBezTo>
                    <a:pt x="357463" y="851419"/>
                    <a:pt x="330896" y="795568"/>
                    <a:pt x="303725" y="740018"/>
                  </a:cubicBezTo>
                  <a:cubicBezTo>
                    <a:pt x="294366" y="720696"/>
                    <a:pt x="284705" y="701375"/>
                    <a:pt x="274742" y="680543"/>
                  </a:cubicBezTo>
                  <a:cubicBezTo>
                    <a:pt x="248175" y="685676"/>
                    <a:pt x="222815" y="692318"/>
                    <a:pt x="196852" y="695638"/>
                  </a:cubicBezTo>
                  <a:cubicBezTo>
                    <a:pt x="102055" y="707413"/>
                    <a:pt x="21146" y="650957"/>
                    <a:pt x="3334" y="562500"/>
                  </a:cubicBezTo>
                  <a:cubicBezTo>
                    <a:pt x="-14177" y="473742"/>
                    <a:pt x="38656" y="390115"/>
                    <a:pt x="129830" y="363850"/>
                  </a:cubicBezTo>
                  <a:cubicBezTo>
                    <a:pt x="191116" y="346339"/>
                    <a:pt x="253911" y="333056"/>
                    <a:pt x="313989" y="312225"/>
                  </a:cubicBezTo>
                  <a:cubicBezTo>
                    <a:pt x="395200" y="284148"/>
                    <a:pt x="463732" y="233127"/>
                    <a:pt x="524716" y="173954"/>
                  </a:cubicBezTo>
                  <a:cubicBezTo>
                    <a:pt x="572718" y="127462"/>
                    <a:pt x="615588" y="75837"/>
                    <a:pt x="659061" y="25117"/>
                  </a:cubicBezTo>
                  <a:cubicBezTo>
                    <a:pt x="683817" y="-3563"/>
                    <a:pt x="717328" y="-10205"/>
                    <a:pt x="746311" y="18475"/>
                  </a:cubicBezTo>
                  <a:cubicBezTo>
                    <a:pt x="772576" y="44439"/>
                    <a:pt x="797030" y="74327"/>
                    <a:pt x="813333" y="107234"/>
                  </a:cubicBezTo>
                  <a:cubicBezTo>
                    <a:pt x="898167" y="277204"/>
                    <a:pt x="941640" y="457137"/>
                    <a:pt x="931376" y="648240"/>
                  </a:cubicBezTo>
                  <a:cubicBezTo>
                    <a:pt x="930168" y="672090"/>
                    <a:pt x="922923" y="696846"/>
                    <a:pt x="913564" y="719187"/>
                  </a:cubicBezTo>
                  <a:cubicBezTo>
                    <a:pt x="897865" y="757226"/>
                    <a:pt x="868580" y="766887"/>
                    <a:pt x="831749" y="748471"/>
                  </a:cubicBezTo>
                  <a:cubicBezTo>
                    <a:pt x="745103" y="704696"/>
                    <a:pt x="653929" y="674505"/>
                    <a:pt x="558529" y="658203"/>
                  </a:cubicBezTo>
                  <a:cubicBezTo>
                    <a:pt x="524716" y="652467"/>
                    <a:pt x="490299" y="650353"/>
                    <a:pt x="449241" y="646127"/>
                  </a:cubicBezTo>
                  <a:close/>
                  <a:moveTo>
                    <a:pt x="763821" y="676921"/>
                  </a:moveTo>
                  <a:cubicBezTo>
                    <a:pt x="672949" y="499403"/>
                    <a:pt x="630683" y="318263"/>
                    <a:pt x="629173" y="122329"/>
                  </a:cubicBezTo>
                  <a:cubicBezTo>
                    <a:pt x="505696" y="257883"/>
                    <a:pt x="369237" y="361133"/>
                    <a:pt x="186285" y="385285"/>
                  </a:cubicBezTo>
                  <a:lnTo>
                    <a:pt x="250288" y="649146"/>
                  </a:lnTo>
                  <a:cubicBezTo>
                    <a:pt x="423881" y="586049"/>
                    <a:pt x="592040" y="610201"/>
                    <a:pt x="764123" y="676921"/>
                  </a:cubicBezTo>
                  <a:close/>
                  <a:moveTo>
                    <a:pt x="666005" y="246712"/>
                  </a:moveTo>
                  <a:cubicBezTo>
                    <a:pt x="720649" y="258184"/>
                    <a:pt x="749934" y="289280"/>
                    <a:pt x="767746" y="330641"/>
                  </a:cubicBezTo>
                  <a:cubicBezTo>
                    <a:pt x="799143" y="404003"/>
                    <a:pt x="813936" y="477364"/>
                    <a:pt x="752651" y="544990"/>
                  </a:cubicBezTo>
                  <a:cubicBezTo>
                    <a:pt x="749934" y="548009"/>
                    <a:pt x="748122" y="554651"/>
                    <a:pt x="749632" y="557972"/>
                  </a:cubicBezTo>
                  <a:cubicBezTo>
                    <a:pt x="773482" y="612918"/>
                    <a:pt x="795822" y="669071"/>
                    <a:pt x="842013" y="710432"/>
                  </a:cubicBezTo>
                  <a:cubicBezTo>
                    <a:pt x="859523" y="726130"/>
                    <a:pt x="875524" y="721904"/>
                    <a:pt x="882468" y="699563"/>
                  </a:cubicBezTo>
                  <a:cubicBezTo>
                    <a:pt x="889110" y="678128"/>
                    <a:pt x="894846" y="655788"/>
                    <a:pt x="896053" y="633749"/>
                  </a:cubicBezTo>
                  <a:cubicBezTo>
                    <a:pt x="903299" y="489138"/>
                    <a:pt x="873713" y="349962"/>
                    <a:pt x="821786" y="216220"/>
                  </a:cubicBezTo>
                  <a:cubicBezTo>
                    <a:pt x="800653" y="161878"/>
                    <a:pt x="768048" y="112065"/>
                    <a:pt x="737858" y="61647"/>
                  </a:cubicBezTo>
                  <a:cubicBezTo>
                    <a:pt x="731216" y="50477"/>
                    <a:pt x="710083" y="37797"/>
                    <a:pt x="700422" y="40816"/>
                  </a:cubicBezTo>
                  <a:cubicBezTo>
                    <a:pt x="689553" y="44137"/>
                    <a:pt x="678987" y="64364"/>
                    <a:pt x="677477" y="77950"/>
                  </a:cubicBezTo>
                  <a:cubicBezTo>
                    <a:pt x="671741" y="133198"/>
                    <a:pt x="669628" y="189049"/>
                    <a:pt x="666307" y="246712"/>
                  </a:cubicBezTo>
                  <a:close/>
                  <a:moveTo>
                    <a:pt x="150661" y="397361"/>
                  </a:moveTo>
                  <a:cubicBezTo>
                    <a:pt x="89375" y="410342"/>
                    <a:pt x="52543" y="445061"/>
                    <a:pt x="40165" y="500309"/>
                  </a:cubicBezTo>
                  <a:cubicBezTo>
                    <a:pt x="28391" y="553141"/>
                    <a:pt x="45600" y="599634"/>
                    <a:pt x="89375" y="633749"/>
                  </a:cubicBezTo>
                  <a:cubicBezTo>
                    <a:pt x="125905" y="662128"/>
                    <a:pt x="166360" y="667864"/>
                    <a:pt x="212551" y="653976"/>
                  </a:cubicBezTo>
                  <a:lnTo>
                    <a:pt x="150661" y="397663"/>
                  </a:lnTo>
                  <a:close/>
                  <a:moveTo>
                    <a:pt x="380105" y="811870"/>
                  </a:moveTo>
                  <a:cubicBezTo>
                    <a:pt x="394899" y="841456"/>
                    <a:pt x="407578" y="869835"/>
                    <a:pt x="422975" y="897006"/>
                  </a:cubicBezTo>
                  <a:cubicBezTo>
                    <a:pt x="436863" y="921460"/>
                    <a:pt x="463430" y="929310"/>
                    <a:pt x="486072" y="918139"/>
                  </a:cubicBezTo>
                  <a:cubicBezTo>
                    <a:pt x="508715" y="906969"/>
                    <a:pt x="519885" y="880704"/>
                    <a:pt x="509621" y="855344"/>
                  </a:cubicBezTo>
                  <a:cubicBezTo>
                    <a:pt x="498148" y="827267"/>
                    <a:pt x="483657" y="800700"/>
                    <a:pt x="469468" y="771416"/>
                  </a:cubicBezTo>
                  <a:lnTo>
                    <a:pt x="380407" y="811568"/>
                  </a:lnTo>
                  <a:close/>
                  <a:moveTo>
                    <a:pt x="312178" y="672996"/>
                  </a:moveTo>
                  <a:lnTo>
                    <a:pt x="364105" y="778359"/>
                  </a:lnTo>
                  <a:lnTo>
                    <a:pt x="451052" y="738206"/>
                  </a:lnTo>
                  <a:cubicBezTo>
                    <a:pt x="413616" y="644014"/>
                    <a:pt x="409994" y="642202"/>
                    <a:pt x="318820" y="668166"/>
                  </a:cubicBezTo>
                  <a:cubicBezTo>
                    <a:pt x="317914" y="668166"/>
                    <a:pt x="317310" y="669373"/>
                    <a:pt x="312178" y="672996"/>
                  </a:cubicBezTo>
                  <a:close/>
                  <a:moveTo>
                    <a:pt x="673855" y="291695"/>
                  </a:moveTo>
                  <a:lnTo>
                    <a:pt x="728800" y="512083"/>
                  </a:lnTo>
                  <a:cubicBezTo>
                    <a:pt x="780727" y="462873"/>
                    <a:pt x="746009" y="309206"/>
                    <a:pt x="673855" y="291695"/>
                  </a:cubicBezTo>
                  <a:close/>
                </a:path>
              </a:pathLst>
            </a:custGeom>
            <a:solidFill>
              <a:srgbClr val="B7DFD5"/>
            </a:solidFill>
            <a:ln w="30004" cap="flat">
              <a:noFill/>
              <a:prstDash val="solid"/>
              <a:miter lim="800000"/>
              <a:headEnd/>
              <a:tailEnd/>
            </a:ln>
          </p:spPr>
          <p:txBody>
            <a:bodyPr anchor="ctr"/>
            <a:lstStyle/>
            <a:p>
              <a:endParaRPr lang="fr-FR"/>
            </a:p>
          </p:txBody>
        </p:sp>
        <p:sp>
          <p:nvSpPr>
            <p:cNvPr id="9229" name="Forme libre : forme 5"/>
            <p:cNvSpPr>
              <a:spLocks/>
            </p:cNvSpPr>
            <p:nvPr/>
          </p:nvSpPr>
          <p:spPr bwMode="auto">
            <a:xfrm rot="-858051">
              <a:off x="6491491" y="4810499"/>
              <a:ext cx="136949" cy="127915"/>
            </a:xfrm>
            <a:custGeom>
              <a:avLst/>
              <a:gdLst>
                <a:gd name="T0" fmla="*/ 5095 w 136949"/>
                <a:gd name="T1" fmla="*/ 127915 h 127915"/>
                <a:gd name="T2" fmla="*/ 1472 w 136949"/>
                <a:gd name="T3" fmla="*/ 96820 h 127915"/>
                <a:gd name="T4" fmla="*/ 110458 w 136949"/>
                <a:gd name="T5" fmla="*/ 2023 h 127915"/>
                <a:gd name="T6" fmla="*/ 134006 w 136949"/>
                <a:gd name="T7" fmla="*/ 4438 h 127915"/>
                <a:gd name="T8" fmla="*/ 134006 w 136949"/>
                <a:gd name="T9" fmla="*/ 27081 h 127915"/>
                <a:gd name="T10" fmla="*/ 23812 w 136949"/>
                <a:gd name="T11" fmla="*/ 120670 h 127915"/>
                <a:gd name="T12" fmla="*/ 5095 w 136949"/>
                <a:gd name="T13" fmla="*/ 127613 h 127915"/>
                <a:gd name="T14" fmla="*/ 0 60000 65536"/>
                <a:gd name="T15" fmla="*/ 0 60000 65536"/>
                <a:gd name="T16" fmla="*/ 0 60000 65536"/>
                <a:gd name="T17" fmla="*/ 0 60000 65536"/>
                <a:gd name="T18" fmla="*/ 0 60000 65536"/>
                <a:gd name="T19" fmla="*/ 0 60000 65536"/>
                <a:gd name="T20" fmla="*/ 0 60000 65536"/>
                <a:gd name="T21" fmla="*/ 0 w 136949"/>
                <a:gd name="T22" fmla="*/ 0 h 127915"/>
                <a:gd name="T23" fmla="*/ 136949 w 136949"/>
                <a:gd name="T24" fmla="*/ 127915 h 1279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949" h="127915">
                  <a:moveTo>
                    <a:pt x="5095" y="127915"/>
                  </a:moveTo>
                  <a:cubicBezTo>
                    <a:pt x="3283" y="115839"/>
                    <a:pt x="-2755" y="100744"/>
                    <a:pt x="1472" y="96820"/>
                  </a:cubicBezTo>
                  <a:cubicBezTo>
                    <a:pt x="36492" y="63912"/>
                    <a:pt x="73324" y="32515"/>
                    <a:pt x="110458" y="2023"/>
                  </a:cubicBezTo>
                  <a:cubicBezTo>
                    <a:pt x="114986" y="-1600"/>
                    <a:pt x="129176" y="-91"/>
                    <a:pt x="134006" y="4438"/>
                  </a:cubicBezTo>
                  <a:cubicBezTo>
                    <a:pt x="137931" y="8363"/>
                    <a:pt x="137931" y="23458"/>
                    <a:pt x="134006" y="27081"/>
                  </a:cubicBezTo>
                  <a:cubicBezTo>
                    <a:pt x="98080" y="59082"/>
                    <a:pt x="60946" y="89876"/>
                    <a:pt x="23812" y="120670"/>
                  </a:cubicBezTo>
                  <a:cubicBezTo>
                    <a:pt x="21095" y="123085"/>
                    <a:pt x="16567" y="123387"/>
                    <a:pt x="5095" y="127613"/>
                  </a:cubicBezTo>
                  <a:close/>
                </a:path>
              </a:pathLst>
            </a:custGeom>
            <a:solidFill>
              <a:srgbClr val="B7DFD5"/>
            </a:solidFill>
            <a:ln w="30004" cap="flat">
              <a:noFill/>
              <a:prstDash val="solid"/>
              <a:miter lim="800000"/>
              <a:headEnd/>
              <a:tailEnd/>
            </a:ln>
          </p:spPr>
          <p:txBody>
            <a:bodyPr anchor="ctr"/>
            <a:lstStyle/>
            <a:p>
              <a:endParaRPr lang="fr-FR"/>
            </a:p>
          </p:txBody>
        </p:sp>
        <p:sp>
          <p:nvSpPr>
            <p:cNvPr id="9230" name="Forme libre : forme 7"/>
            <p:cNvSpPr>
              <a:spLocks/>
            </p:cNvSpPr>
            <p:nvPr/>
          </p:nvSpPr>
          <p:spPr bwMode="auto">
            <a:xfrm rot="-858051">
              <a:off x="6718616" y="5269563"/>
              <a:ext cx="164691" cy="68322"/>
            </a:xfrm>
            <a:custGeom>
              <a:avLst/>
              <a:gdLst>
                <a:gd name="T0" fmla="*/ 16157 w 164691"/>
                <a:gd name="T1" fmla="*/ 0 h 68322"/>
                <a:gd name="T2" fmla="*/ 150201 w 164691"/>
                <a:gd name="T3" fmla="*/ 34719 h 68322"/>
                <a:gd name="T4" fmla="*/ 164692 w 164691"/>
                <a:gd name="T5" fmla="*/ 53135 h 68322"/>
                <a:gd name="T6" fmla="*/ 143559 w 164691"/>
                <a:gd name="T7" fmla="*/ 68230 h 68322"/>
                <a:gd name="T8" fmla="*/ 10119 w 164691"/>
                <a:gd name="T9" fmla="*/ 34719 h 68322"/>
                <a:gd name="T10" fmla="*/ 156 w 164691"/>
                <a:gd name="T11" fmla="*/ 14491 h 68322"/>
                <a:gd name="T12" fmla="*/ 16459 w 164691"/>
                <a:gd name="T13" fmla="*/ 0 h 68322"/>
                <a:gd name="T14" fmla="*/ 0 60000 65536"/>
                <a:gd name="T15" fmla="*/ 0 60000 65536"/>
                <a:gd name="T16" fmla="*/ 0 60000 65536"/>
                <a:gd name="T17" fmla="*/ 0 60000 65536"/>
                <a:gd name="T18" fmla="*/ 0 60000 65536"/>
                <a:gd name="T19" fmla="*/ 0 60000 65536"/>
                <a:gd name="T20" fmla="*/ 0 60000 65536"/>
                <a:gd name="T21" fmla="*/ 0 w 164691"/>
                <a:gd name="T22" fmla="*/ 0 h 68322"/>
                <a:gd name="T23" fmla="*/ 164691 w 164691"/>
                <a:gd name="T24" fmla="*/ 68322 h 683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691" h="68322">
                  <a:moveTo>
                    <a:pt x="16157" y="0"/>
                  </a:moveTo>
                  <a:cubicBezTo>
                    <a:pt x="63253" y="12076"/>
                    <a:pt x="107029" y="22341"/>
                    <a:pt x="150201" y="34719"/>
                  </a:cubicBezTo>
                  <a:cubicBezTo>
                    <a:pt x="156239" y="36530"/>
                    <a:pt x="159861" y="46795"/>
                    <a:pt x="164692" y="53135"/>
                  </a:cubicBezTo>
                  <a:cubicBezTo>
                    <a:pt x="157446" y="58569"/>
                    <a:pt x="149295" y="69437"/>
                    <a:pt x="143559" y="68230"/>
                  </a:cubicBezTo>
                  <a:cubicBezTo>
                    <a:pt x="98576" y="58569"/>
                    <a:pt x="54196" y="47097"/>
                    <a:pt x="10119" y="34719"/>
                  </a:cubicBezTo>
                  <a:cubicBezTo>
                    <a:pt x="4986" y="33209"/>
                    <a:pt x="-1052" y="20529"/>
                    <a:pt x="156" y="14491"/>
                  </a:cubicBezTo>
                  <a:cubicBezTo>
                    <a:pt x="1364" y="8453"/>
                    <a:pt x="11326" y="4227"/>
                    <a:pt x="16459" y="0"/>
                  </a:cubicBezTo>
                  <a:close/>
                </a:path>
              </a:pathLst>
            </a:custGeom>
            <a:solidFill>
              <a:srgbClr val="B7DFD5"/>
            </a:solidFill>
            <a:ln w="30004" cap="flat">
              <a:noFill/>
              <a:prstDash val="solid"/>
              <a:miter lim="800000"/>
              <a:headEnd/>
              <a:tailEnd/>
            </a:ln>
          </p:spPr>
          <p:txBody>
            <a:bodyPr anchor="ctr"/>
            <a:lstStyle/>
            <a:p>
              <a:endParaRPr lang="fr-FR"/>
            </a:p>
          </p:txBody>
        </p:sp>
        <p:sp>
          <p:nvSpPr>
            <p:cNvPr id="9231" name="Forme libre : forme 9"/>
            <p:cNvSpPr>
              <a:spLocks/>
            </p:cNvSpPr>
            <p:nvPr/>
          </p:nvSpPr>
          <p:spPr bwMode="auto">
            <a:xfrm rot="-858051">
              <a:off x="6633020" y="5040625"/>
              <a:ext cx="152648" cy="64175"/>
            </a:xfrm>
            <a:custGeom>
              <a:avLst/>
              <a:gdLst>
                <a:gd name="T0" fmla="*/ 16491 w 152648"/>
                <a:gd name="T1" fmla="*/ 64176 h 64175"/>
                <a:gd name="T2" fmla="*/ 189 w 152648"/>
                <a:gd name="T3" fmla="*/ 47571 h 64175"/>
                <a:gd name="T4" fmla="*/ 12567 w 152648"/>
                <a:gd name="T5" fmla="*/ 28552 h 64175"/>
                <a:gd name="T6" fmla="*/ 129402 w 152648"/>
                <a:gd name="T7" fmla="*/ 173 h 64175"/>
                <a:gd name="T8" fmla="*/ 152649 w 152648"/>
                <a:gd name="T9" fmla="*/ 11343 h 64175"/>
                <a:gd name="T10" fmla="*/ 138157 w 152648"/>
                <a:gd name="T11" fmla="*/ 33080 h 64175"/>
                <a:gd name="T12" fmla="*/ 16491 w 152648"/>
                <a:gd name="T13" fmla="*/ 64176 h 64175"/>
                <a:gd name="T14" fmla="*/ 0 60000 65536"/>
                <a:gd name="T15" fmla="*/ 0 60000 65536"/>
                <a:gd name="T16" fmla="*/ 0 60000 65536"/>
                <a:gd name="T17" fmla="*/ 0 60000 65536"/>
                <a:gd name="T18" fmla="*/ 0 60000 65536"/>
                <a:gd name="T19" fmla="*/ 0 60000 65536"/>
                <a:gd name="T20" fmla="*/ 0 60000 65536"/>
                <a:gd name="T21" fmla="*/ 0 w 152648"/>
                <a:gd name="T22" fmla="*/ 0 h 64175"/>
                <a:gd name="T23" fmla="*/ 152648 w 152648"/>
                <a:gd name="T24" fmla="*/ 64175 h 64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648" h="64175">
                  <a:moveTo>
                    <a:pt x="16491" y="64176"/>
                  </a:moveTo>
                  <a:cubicBezTo>
                    <a:pt x="11963" y="59949"/>
                    <a:pt x="2302" y="54817"/>
                    <a:pt x="189" y="47571"/>
                  </a:cubicBezTo>
                  <a:cubicBezTo>
                    <a:pt x="-1321" y="42439"/>
                    <a:pt x="6529" y="30363"/>
                    <a:pt x="12567" y="28552"/>
                  </a:cubicBezTo>
                  <a:cubicBezTo>
                    <a:pt x="51210" y="17683"/>
                    <a:pt x="90155" y="8022"/>
                    <a:pt x="129402" y="173"/>
                  </a:cubicBezTo>
                  <a:cubicBezTo>
                    <a:pt x="136044" y="-1336"/>
                    <a:pt x="144799" y="7419"/>
                    <a:pt x="152649" y="11343"/>
                  </a:cubicBezTo>
                  <a:cubicBezTo>
                    <a:pt x="147818" y="18891"/>
                    <a:pt x="144497" y="31269"/>
                    <a:pt x="138157" y="33080"/>
                  </a:cubicBezTo>
                  <a:cubicBezTo>
                    <a:pt x="99514" y="44251"/>
                    <a:pt x="60267" y="53308"/>
                    <a:pt x="16491" y="64176"/>
                  </a:cubicBezTo>
                  <a:close/>
                </a:path>
              </a:pathLst>
            </a:custGeom>
            <a:solidFill>
              <a:srgbClr val="B7DFD5"/>
            </a:solidFill>
            <a:ln w="30004" cap="flat">
              <a:noFill/>
              <a:prstDash val="solid"/>
              <a:miter lim="800000"/>
              <a:headEnd/>
              <a:tailEnd/>
            </a:ln>
          </p:spPr>
          <p:txBody>
            <a:bodyPr anchor="ctr"/>
            <a:lstStyle/>
            <a:p>
              <a:endParaRPr lang="fr-FR"/>
            </a:p>
          </p:txBody>
        </p:sp>
      </p:grpSp>
      <p:sp>
        <p:nvSpPr>
          <p:cNvPr id="2" name="Rectangle 1"/>
          <p:cNvSpPr/>
          <p:nvPr/>
        </p:nvSpPr>
        <p:spPr>
          <a:xfrm>
            <a:off x="417513" y="6545263"/>
            <a:ext cx="5468937" cy="266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9223" name="Image 39" descr="Une image contenant horloge, dessin, signe&#10;&#10;Description générée avec un niveau de confiance très élevé"/>
          <p:cNvPicPr>
            <a:picLocks noChangeAspect="1"/>
          </p:cNvPicPr>
          <p:nvPr/>
        </p:nvPicPr>
        <p:blipFill>
          <a:blip r:embed="rId3"/>
          <a:srcRect/>
          <a:stretch>
            <a:fillRect/>
          </a:stretch>
        </p:blipFill>
        <p:spPr bwMode="auto">
          <a:xfrm>
            <a:off x="469900" y="4675188"/>
            <a:ext cx="930275" cy="215900"/>
          </a:xfrm>
          <a:prstGeom prst="rect">
            <a:avLst/>
          </a:prstGeom>
          <a:noFill/>
          <a:ln w="9525">
            <a:noFill/>
            <a:miter lim="800000"/>
            <a:headEnd/>
            <a:tailEnd/>
          </a:ln>
        </p:spPr>
      </p:pic>
      <p:pic>
        <p:nvPicPr>
          <p:cNvPr id="9224" name="Picture 2"/>
          <p:cNvPicPr>
            <a:picLocks noChangeAspect="1" noChangeArrowheads="1"/>
          </p:cNvPicPr>
          <p:nvPr/>
        </p:nvPicPr>
        <p:blipFill>
          <a:blip r:embed="rId4"/>
          <a:srcRect/>
          <a:stretch>
            <a:fillRect/>
          </a:stretch>
        </p:blipFill>
        <p:spPr bwMode="auto">
          <a:xfrm>
            <a:off x="1430338" y="4559300"/>
            <a:ext cx="800100" cy="438150"/>
          </a:xfrm>
          <a:prstGeom prst="rect">
            <a:avLst/>
          </a:prstGeom>
          <a:noFill/>
          <a:ln w="9525">
            <a:noFill/>
            <a:miter lim="800000"/>
            <a:headEnd/>
            <a:tailEnd/>
          </a:ln>
        </p:spPr>
      </p:pic>
      <p:pic>
        <p:nvPicPr>
          <p:cNvPr id="9225" name="Picture 4" descr="Oppidea - SEM d'aménagement de Toulouse Métropole"/>
          <p:cNvPicPr>
            <a:picLocks noChangeAspect="1" noChangeArrowheads="1"/>
          </p:cNvPicPr>
          <p:nvPr/>
        </p:nvPicPr>
        <p:blipFill>
          <a:blip r:embed="rId5"/>
          <a:srcRect/>
          <a:stretch>
            <a:fillRect/>
          </a:stretch>
        </p:blipFill>
        <p:spPr bwMode="auto">
          <a:xfrm>
            <a:off x="2260600" y="4691063"/>
            <a:ext cx="1065213" cy="303212"/>
          </a:xfrm>
          <a:prstGeom prst="rect">
            <a:avLst/>
          </a:prstGeom>
          <a:noFill/>
          <a:ln w="9525">
            <a:noFill/>
            <a:miter lim="800000"/>
            <a:headEnd/>
            <a:tailEnd/>
          </a:ln>
        </p:spPr>
      </p:pic>
      <p:pic>
        <p:nvPicPr>
          <p:cNvPr id="9226" name="Picture 6" descr="Toulouse Métropole fait évoluer ses réseaux sociaux et son site web ! -  Aucamville"/>
          <p:cNvPicPr>
            <a:picLocks noChangeAspect="1" noChangeArrowheads="1"/>
          </p:cNvPicPr>
          <p:nvPr/>
        </p:nvPicPr>
        <p:blipFill>
          <a:blip r:embed="rId6"/>
          <a:srcRect/>
          <a:stretch>
            <a:fillRect/>
          </a:stretch>
        </p:blipFill>
        <p:spPr bwMode="auto">
          <a:xfrm>
            <a:off x="466725" y="3975100"/>
            <a:ext cx="1246188" cy="576263"/>
          </a:xfrm>
          <a:prstGeom prst="rect">
            <a:avLst/>
          </a:prstGeom>
          <a:noFill/>
          <a:ln w="9525">
            <a:noFill/>
            <a:miter lim="800000"/>
            <a:headEnd/>
            <a:tailEnd/>
          </a:ln>
        </p:spPr>
      </p:pic>
      <p:pic>
        <p:nvPicPr>
          <p:cNvPr id="9227" name="Picture 8"/>
          <p:cNvPicPr>
            <a:picLocks noChangeAspect="1" noChangeArrowheads="1"/>
          </p:cNvPicPr>
          <p:nvPr/>
        </p:nvPicPr>
        <p:blipFill>
          <a:blip r:embed="rId7"/>
          <a:srcRect/>
          <a:stretch>
            <a:fillRect/>
          </a:stretch>
        </p:blipFill>
        <p:spPr bwMode="auto">
          <a:xfrm>
            <a:off x="1900238" y="4125913"/>
            <a:ext cx="1539875" cy="377825"/>
          </a:xfrm>
          <a:prstGeom prst="rect">
            <a:avLst/>
          </a:prstGeom>
          <a:noFill/>
          <a:ln w="9525">
            <a:noFill/>
            <a:miter lim="800000"/>
            <a:headEnd/>
            <a:tailEnd/>
          </a:ln>
        </p:spPr>
      </p:pic>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Image 2"/>
          <p:cNvSpPr>
            <a:spLocks noChangeAspect="1"/>
          </p:cNvSpPr>
          <p:nvPr/>
        </p:nvSpPr>
        <p:spPr bwMode="auto">
          <a:xfrm>
            <a:off x="2867025" y="720725"/>
            <a:ext cx="4718050" cy="4640263"/>
          </a:xfrm>
          <a:prstGeom prst="rect">
            <a:avLst/>
          </a:prstGeom>
          <a:noFill/>
          <a:ln w="9525">
            <a:noFill/>
            <a:miter lim="800000"/>
            <a:headEnd/>
            <a:tailEnd/>
          </a:ln>
        </p:spPr>
        <p:txBody>
          <a:bodyPr/>
          <a:lstStyle/>
          <a:p>
            <a:endParaRPr lang="fr-FR"/>
          </a:p>
        </p:txBody>
      </p:sp>
      <p:sp>
        <p:nvSpPr>
          <p:cNvPr id="18434" name="Image 3"/>
          <p:cNvSpPr>
            <a:spLocks noChangeAspect="1"/>
          </p:cNvSpPr>
          <p:nvPr/>
        </p:nvSpPr>
        <p:spPr bwMode="auto">
          <a:xfrm>
            <a:off x="7567613" y="639763"/>
            <a:ext cx="4319587" cy="3662362"/>
          </a:xfrm>
          <a:prstGeom prst="rect">
            <a:avLst/>
          </a:prstGeom>
          <a:noFill/>
          <a:ln w="9525">
            <a:noFill/>
            <a:miter lim="800000"/>
            <a:headEnd/>
            <a:tailEnd/>
          </a:ln>
        </p:spPr>
        <p:txBody>
          <a:bodyPr/>
          <a:lstStyle/>
          <a:p>
            <a:endParaRPr lang="fr-FR"/>
          </a:p>
        </p:txBody>
      </p:sp>
      <p:sp>
        <p:nvSpPr>
          <p:cNvPr id="18435" name="Image 1"/>
          <p:cNvSpPr>
            <a:spLocks noChangeAspect="1"/>
          </p:cNvSpPr>
          <p:nvPr/>
        </p:nvSpPr>
        <p:spPr bwMode="auto">
          <a:xfrm>
            <a:off x="2867025" y="720725"/>
            <a:ext cx="4718050" cy="4640263"/>
          </a:xfrm>
          <a:prstGeom prst="rect">
            <a:avLst/>
          </a:prstGeom>
          <a:noFill/>
          <a:ln w="9525">
            <a:noFill/>
            <a:miter lim="800000"/>
            <a:headEnd/>
            <a:tailEnd/>
          </a:ln>
        </p:spPr>
        <p:txBody>
          <a:bodyPr/>
          <a:lstStyle/>
          <a:p>
            <a:endParaRPr lang="fr-FR">
              <a:latin typeface="Aaux ProRegular OSF"/>
            </a:endParaRPr>
          </a:p>
        </p:txBody>
      </p:sp>
      <p:sp>
        <p:nvSpPr>
          <p:cNvPr id="18436" name="Image 5"/>
          <p:cNvSpPr>
            <a:spLocks noChangeAspect="1"/>
          </p:cNvSpPr>
          <p:nvPr/>
        </p:nvSpPr>
        <p:spPr bwMode="auto">
          <a:xfrm>
            <a:off x="7567613" y="639763"/>
            <a:ext cx="4319587" cy="3662362"/>
          </a:xfrm>
          <a:prstGeom prst="rect">
            <a:avLst/>
          </a:prstGeom>
          <a:noFill/>
          <a:ln w="9525">
            <a:noFill/>
            <a:miter lim="800000"/>
            <a:headEnd/>
            <a:tailEnd/>
          </a:ln>
        </p:spPr>
        <p:txBody>
          <a:bodyPr/>
          <a:lstStyle/>
          <a:p>
            <a:endParaRPr lang="fr-FR">
              <a:latin typeface="Aaux ProRegular OSF"/>
            </a:endParaRPr>
          </a:p>
        </p:txBody>
      </p:sp>
      <p:pic>
        <p:nvPicPr>
          <p:cNvPr id="18437" name="Image 6"/>
          <p:cNvPicPr>
            <a:picLocks noChangeAspect="1"/>
          </p:cNvPicPr>
          <p:nvPr/>
        </p:nvPicPr>
        <p:blipFill>
          <a:blip r:embed="rId2"/>
          <a:srcRect/>
          <a:stretch>
            <a:fillRect/>
          </a:stretch>
        </p:blipFill>
        <p:spPr bwMode="auto">
          <a:xfrm>
            <a:off x="3525838" y="4737100"/>
            <a:ext cx="2497137" cy="1873250"/>
          </a:xfrm>
          <a:prstGeom prst="rect">
            <a:avLst/>
          </a:prstGeom>
          <a:noFill/>
          <a:ln w="9525">
            <a:noFill/>
            <a:miter lim="800000"/>
            <a:headEnd/>
            <a:tailEnd/>
          </a:ln>
        </p:spPr>
      </p:pic>
      <p:pic>
        <p:nvPicPr>
          <p:cNvPr id="18438" name="Image 7"/>
          <p:cNvPicPr>
            <a:picLocks noChangeAspect="1"/>
          </p:cNvPicPr>
          <p:nvPr/>
        </p:nvPicPr>
        <p:blipFill>
          <a:blip r:embed="rId3"/>
          <a:srcRect r="13405"/>
          <a:stretch>
            <a:fillRect/>
          </a:stretch>
        </p:blipFill>
        <p:spPr bwMode="auto">
          <a:xfrm>
            <a:off x="9920288" y="4722813"/>
            <a:ext cx="2170112" cy="1879600"/>
          </a:xfrm>
          <a:prstGeom prst="rect">
            <a:avLst/>
          </a:prstGeom>
          <a:noFill/>
          <a:ln w="9525">
            <a:noFill/>
            <a:miter lim="800000"/>
            <a:headEnd/>
            <a:tailEnd/>
          </a:ln>
        </p:spPr>
      </p:pic>
      <p:pic>
        <p:nvPicPr>
          <p:cNvPr id="18439" name="Image 10"/>
          <p:cNvPicPr>
            <a:picLocks noChangeAspect="1"/>
          </p:cNvPicPr>
          <p:nvPr/>
        </p:nvPicPr>
        <p:blipFill>
          <a:blip r:embed="rId4"/>
          <a:srcRect/>
          <a:stretch>
            <a:fillRect/>
          </a:stretch>
        </p:blipFill>
        <p:spPr bwMode="auto">
          <a:xfrm>
            <a:off x="109538" y="4737100"/>
            <a:ext cx="3363912" cy="1878013"/>
          </a:xfrm>
          <a:prstGeom prst="rect">
            <a:avLst/>
          </a:prstGeom>
          <a:noFill/>
          <a:ln w="9525">
            <a:noFill/>
            <a:miter lim="800000"/>
            <a:headEnd/>
            <a:tailEnd/>
          </a:ln>
        </p:spPr>
      </p:pic>
      <p:pic>
        <p:nvPicPr>
          <p:cNvPr id="18440" name="Image 12"/>
          <p:cNvPicPr>
            <a:picLocks noChangeAspect="1"/>
          </p:cNvPicPr>
          <p:nvPr/>
        </p:nvPicPr>
        <p:blipFill>
          <a:blip r:embed="rId5"/>
          <a:srcRect/>
          <a:stretch>
            <a:fillRect/>
          </a:stretch>
        </p:blipFill>
        <p:spPr bwMode="auto">
          <a:xfrm>
            <a:off x="6081713" y="4737100"/>
            <a:ext cx="3781425" cy="1873250"/>
          </a:xfrm>
          <a:prstGeom prst="rect">
            <a:avLst/>
          </a:prstGeom>
          <a:noFill/>
          <a:ln w="9525">
            <a:noFill/>
            <a:miter lim="800000"/>
            <a:headEnd/>
            <a:tailEnd/>
          </a:ln>
        </p:spPr>
      </p:pic>
      <p:sp>
        <p:nvSpPr>
          <p:cNvPr id="18441" name="ZoneTexte 4"/>
          <p:cNvSpPr txBox="1">
            <a:spLocks noChangeArrowheads="1"/>
          </p:cNvSpPr>
          <p:nvPr/>
        </p:nvSpPr>
        <p:spPr bwMode="auto">
          <a:xfrm rot="-360818">
            <a:off x="1865313" y="4084638"/>
            <a:ext cx="2239962" cy="1201737"/>
          </a:xfrm>
          <a:prstGeom prst="rect">
            <a:avLst/>
          </a:prstGeom>
          <a:solidFill>
            <a:schemeClr val="accent2"/>
          </a:solidFill>
          <a:ln w="9525">
            <a:noFill/>
            <a:miter lim="800000"/>
            <a:headEnd/>
            <a:tailEnd/>
          </a:ln>
        </p:spPr>
        <p:txBody>
          <a:bodyPr>
            <a:spAutoFit/>
          </a:bodyPr>
          <a:lstStyle/>
          <a:p>
            <a:pPr algn="ctr"/>
            <a:r>
              <a:rPr lang="fr-FR" b="1">
                <a:solidFill>
                  <a:srgbClr val="FFFFFF"/>
                </a:solidFill>
                <a:latin typeface="Aaux ProRegular OSF"/>
              </a:rPr>
              <a:t>+ de 11 000 véhicules/jour transitent dans le carrefour !</a:t>
            </a:r>
          </a:p>
        </p:txBody>
      </p:sp>
      <p:sp>
        <p:nvSpPr>
          <p:cNvPr id="18442" name="ZoneTexte 6"/>
          <p:cNvSpPr txBox="1">
            <a:spLocks noChangeArrowheads="1"/>
          </p:cNvSpPr>
          <p:nvPr/>
        </p:nvSpPr>
        <p:spPr bwMode="auto">
          <a:xfrm>
            <a:off x="7545388" y="4351338"/>
            <a:ext cx="4635500" cy="307975"/>
          </a:xfrm>
          <a:prstGeom prst="rect">
            <a:avLst/>
          </a:prstGeom>
          <a:noFill/>
          <a:ln w="9525">
            <a:noFill/>
            <a:miter lim="800000"/>
            <a:headEnd/>
            <a:tailEnd/>
          </a:ln>
        </p:spPr>
        <p:txBody>
          <a:bodyPr>
            <a:spAutoFit/>
          </a:bodyPr>
          <a:lstStyle/>
          <a:p>
            <a:r>
              <a:rPr lang="fr-FR" sz="1400" i="1">
                <a:latin typeface="Aaux ProRegular OSF"/>
              </a:rPr>
              <a:t>Campagne de comptages réalisée du 11 au 17 juin 2022 </a:t>
            </a:r>
          </a:p>
        </p:txBody>
      </p:sp>
      <p:sp>
        <p:nvSpPr>
          <p:cNvPr id="6" name="ZoneTexte 5"/>
          <p:cNvSpPr txBox="1"/>
          <p:nvPr/>
        </p:nvSpPr>
        <p:spPr>
          <a:xfrm>
            <a:off x="65088" y="1212850"/>
            <a:ext cx="2801937" cy="3446463"/>
          </a:xfrm>
          <a:prstGeom prst="rect">
            <a:avLst/>
          </a:prstGeom>
          <a:noFill/>
        </p:spPr>
        <p:txBody>
          <a:bodyPr>
            <a:spAutoFit/>
          </a:bodyPr>
          <a:lstStyle/>
          <a:p>
            <a:pPr fontAlgn="auto">
              <a:spcBef>
                <a:spcPts val="0"/>
              </a:spcBef>
              <a:spcAft>
                <a:spcPts val="0"/>
              </a:spcAft>
              <a:defRPr/>
            </a:pPr>
            <a:r>
              <a:rPr lang="fr-FR" altLang="fr-FR" sz="1600" b="1" dirty="0">
                <a:latin typeface="AauxPro OT Regular" panose="02000506030000020004" pitchFamily="50" charset="0"/>
                <a:cs typeface="+mn-cs"/>
              </a:rPr>
              <a:t>Un carrefour aux fonctions (trop) nombreuses :</a:t>
            </a:r>
          </a:p>
          <a:p>
            <a:pPr marL="285750" indent="-285750" fontAlgn="auto">
              <a:spcBef>
                <a:spcPts val="0"/>
              </a:spcBef>
              <a:spcAft>
                <a:spcPts val="0"/>
              </a:spcAft>
              <a:buFont typeface="Arial" panose="020B0604020202020204" pitchFamily="34" charset="0"/>
              <a:buChar char="•"/>
              <a:defRPr/>
            </a:pPr>
            <a:r>
              <a:rPr lang="fr-FR" altLang="fr-FR" sz="1400" dirty="0">
                <a:latin typeface="AauxPro OT Regular" panose="02000506030000020004" pitchFamily="50" charset="0"/>
                <a:cs typeface="+mn-cs"/>
              </a:rPr>
              <a:t>6 axes de circulation,</a:t>
            </a:r>
          </a:p>
          <a:p>
            <a:pPr marL="285750" indent="-285750" fontAlgn="auto">
              <a:spcBef>
                <a:spcPts val="0"/>
              </a:spcBef>
              <a:spcAft>
                <a:spcPts val="0"/>
              </a:spcAft>
              <a:buFont typeface="Arial" panose="020B0604020202020204" pitchFamily="34" charset="0"/>
              <a:buChar char="•"/>
              <a:defRPr/>
            </a:pPr>
            <a:r>
              <a:rPr lang="fr-FR" altLang="fr-FR" sz="1400" dirty="0">
                <a:latin typeface="AauxPro OT Regular" panose="02000506030000020004" pitchFamily="50" charset="0"/>
                <a:cs typeface="+mn-cs"/>
              </a:rPr>
              <a:t>Traversées piétonnes entre les quartiers, entre l’espace de stationnement et les équipements du village,</a:t>
            </a:r>
          </a:p>
          <a:p>
            <a:pPr marL="285750" indent="-285750" fontAlgn="auto">
              <a:spcBef>
                <a:spcPts val="0"/>
              </a:spcBef>
              <a:spcAft>
                <a:spcPts val="0"/>
              </a:spcAft>
              <a:buFont typeface="Arial" panose="020B0604020202020204" pitchFamily="34" charset="0"/>
              <a:buChar char="•"/>
              <a:defRPr/>
            </a:pPr>
            <a:r>
              <a:rPr lang="fr-FR" altLang="fr-FR" sz="1400" dirty="0">
                <a:latin typeface="AauxPro OT Regular" panose="02000506030000020004" pitchFamily="50" charset="0"/>
                <a:cs typeface="+mn-cs"/>
              </a:rPr>
              <a:t>Passage du bus,</a:t>
            </a:r>
          </a:p>
          <a:p>
            <a:pPr marL="285750" indent="-285750" fontAlgn="auto">
              <a:spcBef>
                <a:spcPts val="0"/>
              </a:spcBef>
              <a:spcAft>
                <a:spcPts val="0"/>
              </a:spcAft>
              <a:buFont typeface="Arial" panose="020B0604020202020204" pitchFamily="34" charset="0"/>
              <a:buChar char="•"/>
              <a:defRPr/>
            </a:pPr>
            <a:r>
              <a:rPr lang="fr-FR" altLang="fr-FR" sz="1400" dirty="0">
                <a:latin typeface="AauxPro OT Regular" panose="02000506030000020004" pitchFamily="50" charset="0"/>
                <a:cs typeface="+mn-cs"/>
              </a:rPr>
              <a:t>Stationnement mairie,</a:t>
            </a:r>
          </a:p>
          <a:p>
            <a:pPr marL="285750" indent="-285750" fontAlgn="auto">
              <a:spcBef>
                <a:spcPts val="0"/>
              </a:spcBef>
              <a:spcAft>
                <a:spcPts val="0"/>
              </a:spcAft>
              <a:buFont typeface="Arial" panose="020B0604020202020204" pitchFamily="34" charset="0"/>
              <a:buChar char="•"/>
              <a:defRPr/>
            </a:pPr>
            <a:r>
              <a:rPr lang="fr-FR" altLang="fr-FR" sz="1400" dirty="0">
                <a:latin typeface="AauxPro OT Regular" panose="02000506030000020004" pitchFamily="50" charset="0"/>
                <a:cs typeface="+mn-cs"/>
              </a:rPr>
              <a:t>Accès poids-lourds à la zone d’activité,</a:t>
            </a:r>
          </a:p>
          <a:p>
            <a:pPr marL="285750" indent="-285750" fontAlgn="auto">
              <a:spcBef>
                <a:spcPts val="0"/>
              </a:spcBef>
              <a:spcAft>
                <a:spcPts val="0"/>
              </a:spcAft>
              <a:buFont typeface="Arial" panose="020B0604020202020204" pitchFamily="34" charset="0"/>
              <a:buChar char="•"/>
              <a:defRPr/>
            </a:pPr>
            <a:r>
              <a:rPr lang="fr-FR" altLang="fr-FR" sz="1400" dirty="0">
                <a:latin typeface="AauxPro OT Regular" panose="02000506030000020004" pitchFamily="50" charset="0"/>
                <a:cs typeface="+mn-cs"/>
              </a:rPr>
              <a:t>Lieu de rencontre à la croisée des chemins…</a:t>
            </a:r>
          </a:p>
          <a:p>
            <a:pPr marL="285750" indent="-285750" fontAlgn="auto">
              <a:spcBef>
                <a:spcPts val="0"/>
              </a:spcBef>
              <a:spcAft>
                <a:spcPts val="0"/>
              </a:spcAft>
              <a:buFont typeface="Arial" panose="020B0604020202020204" pitchFamily="34" charset="0"/>
              <a:buChar char="•"/>
              <a:defRPr/>
            </a:pPr>
            <a:endParaRPr lang="fr-FR" altLang="fr-FR" sz="1600" dirty="0">
              <a:latin typeface="AauxPro OT Regular" panose="02000506030000020004" pitchFamily="50" charset="0"/>
              <a:cs typeface="+mn-cs"/>
            </a:endParaRPr>
          </a:p>
          <a:p>
            <a:pPr fontAlgn="auto">
              <a:spcBef>
                <a:spcPts val="0"/>
              </a:spcBef>
              <a:spcAft>
                <a:spcPts val="0"/>
              </a:spcAft>
              <a:defRPr/>
            </a:pPr>
            <a:endParaRPr lang="fr-FR" altLang="fr-FR" sz="1600" dirty="0">
              <a:latin typeface="AauxPro OT Regular" panose="02000506030000020004" pitchFamily="50" charset="0"/>
              <a:cs typeface="+mn-cs"/>
            </a:endParaRPr>
          </a:p>
        </p:txBody>
      </p:sp>
      <p:sp>
        <p:nvSpPr>
          <p:cNvPr id="18444" name="Titre 1"/>
          <p:cNvSpPr txBox="1">
            <a:spLocks/>
          </p:cNvSpPr>
          <p:nvPr/>
        </p:nvSpPr>
        <p:spPr bwMode="auto">
          <a:xfrm>
            <a:off x="1379538" y="246063"/>
            <a:ext cx="10747375" cy="720725"/>
          </a:xfrm>
          <a:prstGeom prst="rect">
            <a:avLst/>
          </a:prstGeom>
          <a:solidFill>
            <a:schemeClr val="bg1"/>
          </a:solidFill>
          <a:ln w="9525">
            <a:noFill/>
            <a:miter lim="800000"/>
            <a:headEnd/>
            <a:tailEnd/>
          </a:ln>
        </p:spPr>
        <p:txBody>
          <a:bodyPr anchor="ctr"/>
          <a:lstStyle/>
          <a:p>
            <a:r>
              <a:rPr lang="fr-FR" sz="3200">
                <a:latin typeface="AauxPro OT Black"/>
              </a:rPr>
              <a:t>Rappel des éléments de diagnostic</a:t>
            </a:r>
            <a:br>
              <a:rPr lang="fr-FR" sz="3200">
                <a:latin typeface="AauxPro OT Black"/>
              </a:rPr>
            </a:br>
            <a:r>
              <a:rPr lang="fr-FR">
                <a:latin typeface="AauxPro OT Black"/>
              </a:rPr>
              <a:t>Quelles mobilités à Beaupuy aujourd’hui ?</a:t>
            </a:r>
            <a:endParaRPr lang="fr-FR" sz="3200">
              <a:latin typeface="AauxPro OT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p:cNvSpPr>
            <a:spLocks noGrp="1"/>
          </p:cNvSpPr>
          <p:nvPr>
            <p:ph type="title"/>
          </p:nvPr>
        </p:nvSpPr>
        <p:spPr>
          <a:xfrm>
            <a:off x="646113" y="7121525"/>
            <a:ext cx="10747375" cy="720725"/>
          </a:xfrm>
        </p:spPr>
        <p:txBody>
          <a:bodyPr/>
          <a:lstStyle/>
          <a:p>
            <a:pPr eaLnBrk="1" hangingPunct="1"/>
            <a:endParaRPr lang="fr-FR">
              <a:latin typeface="AauxPro OT Black"/>
            </a:endParaRPr>
          </a:p>
        </p:txBody>
      </p:sp>
      <p:sp>
        <p:nvSpPr>
          <p:cNvPr id="19458" name="ZoneTexte 11"/>
          <p:cNvSpPr txBox="1">
            <a:spLocks noChangeArrowheads="1"/>
          </p:cNvSpPr>
          <p:nvPr/>
        </p:nvSpPr>
        <p:spPr bwMode="auto">
          <a:xfrm>
            <a:off x="358775" y="1771650"/>
            <a:ext cx="3362325" cy="3313113"/>
          </a:xfrm>
          <a:prstGeom prst="rect">
            <a:avLst/>
          </a:prstGeom>
          <a:noFill/>
          <a:ln w="9525">
            <a:noFill/>
            <a:miter lim="800000"/>
            <a:headEnd/>
            <a:tailEnd/>
          </a:ln>
        </p:spPr>
        <p:txBody>
          <a:bodyPr/>
          <a:lstStyle/>
          <a:p>
            <a:pPr marL="0" lvl="2"/>
            <a:r>
              <a:rPr lang="fr-FR" b="1">
                <a:latin typeface="Aaux ProRegular OSF"/>
              </a:rPr>
              <a:t>S’inscrire dans l’ambition du Projet mobilités de la grande agglomération en développant le report modal vers les modes alternatifs à la voiture individuelle en ciblant les leviers d’action efficaces à l’échelle de la commune et en particulier dans le centre-ville.</a:t>
            </a:r>
          </a:p>
        </p:txBody>
      </p:sp>
      <p:sp>
        <p:nvSpPr>
          <p:cNvPr id="19459" name="ZoneTexte 13"/>
          <p:cNvSpPr txBox="1">
            <a:spLocks noChangeArrowheads="1"/>
          </p:cNvSpPr>
          <p:nvPr/>
        </p:nvSpPr>
        <p:spPr bwMode="auto">
          <a:xfrm>
            <a:off x="4468813" y="4478338"/>
            <a:ext cx="7943850" cy="560387"/>
          </a:xfrm>
          <a:prstGeom prst="rect">
            <a:avLst/>
          </a:prstGeom>
          <a:noFill/>
          <a:ln w="9525">
            <a:noFill/>
            <a:miter lim="800000"/>
            <a:headEnd/>
            <a:tailEnd/>
          </a:ln>
        </p:spPr>
        <p:txBody>
          <a:bodyPr/>
          <a:lstStyle/>
          <a:p>
            <a:pPr algn="ctr"/>
            <a:r>
              <a:rPr lang="fr-FR" sz="2400">
                <a:latin typeface="AauxPro OT Regular"/>
              </a:rPr>
              <a:t>Temps d’échange – à vous la parole</a:t>
            </a:r>
          </a:p>
        </p:txBody>
      </p:sp>
      <p:sp>
        <p:nvSpPr>
          <p:cNvPr id="19460" name="ZoneTexte 14"/>
          <p:cNvSpPr txBox="1">
            <a:spLocks noChangeArrowheads="1"/>
          </p:cNvSpPr>
          <p:nvPr/>
        </p:nvSpPr>
        <p:spPr bwMode="auto">
          <a:xfrm>
            <a:off x="4538663" y="5710238"/>
            <a:ext cx="7943850" cy="560387"/>
          </a:xfrm>
          <a:prstGeom prst="rect">
            <a:avLst/>
          </a:prstGeom>
          <a:noFill/>
          <a:ln w="9525">
            <a:noFill/>
            <a:miter lim="800000"/>
            <a:headEnd/>
            <a:tailEnd/>
          </a:ln>
        </p:spPr>
        <p:txBody>
          <a:bodyPr/>
          <a:lstStyle/>
          <a:p>
            <a:pPr algn="ctr"/>
            <a:r>
              <a:rPr lang="fr-FR" sz="2400">
                <a:latin typeface="AauxPro OT Regular"/>
              </a:rPr>
              <a:t>Les suites à venir…ensemble</a:t>
            </a:r>
          </a:p>
        </p:txBody>
      </p:sp>
      <p:grpSp>
        <p:nvGrpSpPr>
          <p:cNvPr id="19461" name="Groupe 20"/>
          <p:cNvGrpSpPr>
            <a:grpSpLocks/>
          </p:cNvGrpSpPr>
          <p:nvPr/>
        </p:nvGrpSpPr>
        <p:grpSpPr bwMode="auto">
          <a:xfrm>
            <a:off x="4468813" y="1370013"/>
            <a:ext cx="7462837" cy="5164137"/>
            <a:chOff x="4468516" y="1728284"/>
            <a:chExt cx="7463713" cy="4785356"/>
          </a:xfrm>
        </p:grpSpPr>
        <p:sp>
          <p:nvSpPr>
            <p:cNvPr id="3" name="Rectangle 2"/>
            <p:cNvSpPr/>
            <p:nvPr/>
          </p:nvSpPr>
          <p:spPr>
            <a:xfrm>
              <a:off x="5398900" y="1728284"/>
              <a:ext cx="6533329" cy="1101823"/>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Rectangle 3"/>
            <p:cNvSpPr/>
            <p:nvPr/>
          </p:nvSpPr>
          <p:spPr>
            <a:xfrm>
              <a:off x="5398900" y="2952205"/>
              <a:ext cx="6533329" cy="1098881"/>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Rectangle 4"/>
            <p:cNvSpPr/>
            <p:nvPr/>
          </p:nvSpPr>
          <p:spPr>
            <a:xfrm>
              <a:off x="5398900" y="4180540"/>
              <a:ext cx="6533329" cy="1101824"/>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Rectangle 5"/>
            <p:cNvSpPr/>
            <p:nvPr/>
          </p:nvSpPr>
          <p:spPr>
            <a:xfrm>
              <a:off x="5398900" y="5411817"/>
              <a:ext cx="6533329" cy="1101823"/>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9471" name="ZoneTexte 15"/>
            <p:cNvSpPr txBox="1">
              <a:spLocks noChangeArrowheads="1"/>
            </p:cNvSpPr>
            <p:nvPr/>
          </p:nvSpPr>
          <p:spPr bwMode="auto">
            <a:xfrm>
              <a:off x="4468516" y="1816013"/>
              <a:ext cx="604802" cy="674414"/>
            </a:xfrm>
            <a:prstGeom prst="rect">
              <a:avLst/>
            </a:prstGeom>
            <a:noFill/>
            <a:ln w="9525">
              <a:noFill/>
              <a:miter lim="800000"/>
              <a:headEnd/>
              <a:tailEnd/>
            </a:ln>
          </p:spPr>
          <p:txBody>
            <a:bodyPr/>
            <a:lstStyle/>
            <a:p>
              <a:pPr algn="ctr"/>
              <a:r>
                <a:rPr lang="fr-FR" sz="4800">
                  <a:solidFill>
                    <a:srgbClr val="B7DFD5"/>
                  </a:solidFill>
                  <a:latin typeface="AauxPro OT Bold"/>
                </a:rPr>
                <a:t>1</a:t>
              </a:r>
            </a:p>
          </p:txBody>
        </p:sp>
        <p:sp>
          <p:nvSpPr>
            <p:cNvPr id="19472" name="ZoneTexte 16"/>
            <p:cNvSpPr txBox="1">
              <a:spLocks noChangeArrowheads="1"/>
            </p:cNvSpPr>
            <p:nvPr/>
          </p:nvSpPr>
          <p:spPr bwMode="auto">
            <a:xfrm>
              <a:off x="4468516" y="3014495"/>
              <a:ext cx="604802" cy="674414"/>
            </a:xfrm>
            <a:prstGeom prst="rect">
              <a:avLst/>
            </a:prstGeom>
            <a:noFill/>
            <a:ln w="9525">
              <a:noFill/>
              <a:miter lim="800000"/>
              <a:headEnd/>
              <a:tailEnd/>
            </a:ln>
          </p:spPr>
          <p:txBody>
            <a:bodyPr/>
            <a:lstStyle/>
            <a:p>
              <a:pPr algn="ctr"/>
              <a:r>
                <a:rPr lang="fr-FR" sz="4800">
                  <a:solidFill>
                    <a:srgbClr val="B7DFD5"/>
                  </a:solidFill>
                  <a:latin typeface="AauxPro OT Bold"/>
                </a:rPr>
                <a:t>2</a:t>
              </a:r>
            </a:p>
          </p:txBody>
        </p:sp>
        <p:sp>
          <p:nvSpPr>
            <p:cNvPr id="19473" name="ZoneTexte 17"/>
            <p:cNvSpPr txBox="1">
              <a:spLocks noChangeArrowheads="1"/>
            </p:cNvSpPr>
            <p:nvPr/>
          </p:nvSpPr>
          <p:spPr bwMode="auto">
            <a:xfrm>
              <a:off x="4468516" y="4267523"/>
              <a:ext cx="604802" cy="674414"/>
            </a:xfrm>
            <a:prstGeom prst="rect">
              <a:avLst/>
            </a:prstGeom>
            <a:noFill/>
            <a:ln w="9525">
              <a:noFill/>
              <a:miter lim="800000"/>
              <a:headEnd/>
              <a:tailEnd/>
            </a:ln>
          </p:spPr>
          <p:txBody>
            <a:bodyPr/>
            <a:lstStyle/>
            <a:p>
              <a:pPr algn="ctr"/>
              <a:r>
                <a:rPr lang="fr-FR" sz="4800">
                  <a:solidFill>
                    <a:srgbClr val="B7DFD5"/>
                  </a:solidFill>
                  <a:latin typeface="AauxPro OT Bold"/>
                </a:rPr>
                <a:t>3</a:t>
              </a:r>
            </a:p>
          </p:txBody>
        </p:sp>
        <p:sp>
          <p:nvSpPr>
            <p:cNvPr id="19474" name="ZoneTexte 18"/>
            <p:cNvSpPr txBox="1">
              <a:spLocks noChangeArrowheads="1"/>
            </p:cNvSpPr>
            <p:nvPr/>
          </p:nvSpPr>
          <p:spPr bwMode="auto">
            <a:xfrm>
              <a:off x="4468516" y="5520549"/>
              <a:ext cx="604802" cy="674414"/>
            </a:xfrm>
            <a:prstGeom prst="rect">
              <a:avLst/>
            </a:prstGeom>
            <a:noFill/>
            <a:ln w="9525">
              <a:noFill/>
              <a:miter lim="800000"/>
              <a:headEnd/>
              <a:tailEnd/>
            </a:ln>
          </p:spPr>
          <p:txBody>
            <a:bodyPr/>
            <a:lstStyle/>
            <a:p>
              <a:pPr algn="ctr"/>
              <a:r>
                <a:rPr lang="fr-FR" sz="4800">
                  <a:solidFill>
                    <a:srgbClr val="B7DFD5"/>
                  </a:solidFill>
                  <a:latin typeface="AauxPro OT Bold"/>
                </a:rPr>
                <a:t>4</a:t>
              </a:r>
            </a:p>
          </p:txBody>
        </p:sp>
      </p:grpSp>
      <p:sp>
        <p:nvSpPr>
          <p:cNvPr id="20486" name="ZoneTexte 19"/>
          <p:cNvSpPr txBox="1">
            <a:spLocks noChangeArrowheads="1"/>
          </p:cNvSpPr>
          <p:nvPr/>
        </p:nvSpPr>
        <p:spPr bwMode="auto">
          <a:xfrm>
            <a:off x="5529263" y="1495425"/>
            <a:ext cx="6302375" cy="1052513"/>
          </a:xfrm>
          <a:prstGeom prst="rect">
            <a:avLst/>
          </a:prstGeom>
          <a:noFill/>
          <a:ln w="9525">
            <a:noFill/>
            <a:miter lim="800000"/>
            <a:headEnd/>
            <a:tailEnd/>
          </a:ln>
        </p:spPr>
        <p:txBody>
          <a:bodyPr/>
          <a:lstStyle/>
          <a:p>
            <a:pPr algn="ctr" fontAlgn="auto">
              <a:spcBef>
                <a:spcPts val="0"/>
              </a:spcBef>
              <a:spcAft>
                <a:spcPts val="0"/>
              </a:spcAft>
              <a:defRPr/>
            </a:pPr>
            <a:r>
              <a:rPr lang="fr-FR" sz="1400" dirty="0">
                <a:latin typeface="AauxPro OT Regular"/>
                <a:cs typeface="+mn-cs"/>
              </a:rPr>
              <a:t>VOITURES ET POIDS LOURDS</a:t>
            </a:r>
          </a:p>
          <a:p>
            <a:pPr algn="ctr" fontAlgn="auto">
              <a:spcBef>
                <a:spcPts val="0"/>
              </a:spcBef>
              <a:spcAft>
                <a:spcPts val="0"/>
              </a:spcAft>
              <a:defRPr/>
            </a:pPr>
            <a:r>
              <a:rPr lang="fr-FR" sz="1400" dirty="0">
                <a:latin typeface="AauxPro OT Regular"/>
                <a:cs typeface="+mn-cs"/>
              </a:rPr>
              <a:t>Un meilleur équilibre à rechercher entre desserte locale et transit</a:t>
            </a:r>
          </a:p>
          <a:p>
            <a:pPr marL="285750" indent="-285750" algn="ctr" fontAlgn="auto">
              <a:spcBef>
                <a:spcPts val="0"/>
              </a:spcBef>
              <a:spcAft>
                <a:spcPts val="0"/>
              </a:spcAft>
              <a:buFont typeface="Wingdings" panose="05000000000000000000" pitchFamily="2" charset="2"/>
              <a:buChar char="à"/>
              <a:defRPr/>
            </a:pPr>
            <a:r>
              <a:rPr lang="fr-FR" sz="1400" b="1" dirty="0">
                <a:latin typeface="AauxPro OT Regular"/>
                <a:cs typeface="+mn-cs"/>
              </a:rPr>
              <a:t>Un plus important maillage pour déconcentrer les flux </a:t>
            </a:r>
          </a:p>
          <a:p>
            <a:pPr algn="ctr" fontAlgn="auto">
              <a:spcBef>
                <a:spcPts val="0"/>
              </a:spcBef>
              <a:spcAft>
                <a:spcPts val="0"/>
              </a:spcAft>
              <a:defRPr/>
            </a:pPr>
            <a:r>
              <a:rPr lang="fr-FR" sz="1400" b="1" dirty="0">
                <a:latin typeface="AauxPro OT Regular"/>
                <a:cs typeface="+mn-cs"/>
              </a:rPr>
              <a:t>sur le carrefour central</a:t>
            </a:r>
          </a:p>
        </p:txBody>
      </p:sp>
      <p:sp>
        <p:nvSpPr>
          <p:cNvPr id="19463" name="ZoneTexte 21"/>
          <p:cNvSpPr txBox="1">
            <a:spLocks noChangeArrowheads="1"/>
          </p:cNvSpPr>
          <p:nvPr/>
        </p:nvSpPr>
        <p:spPr bwMode="auto">
          <a:xfrm>
            <a:off x="5691188" y="2838450"/>
            <a:ext cx="6132512" cy="560388"/>
          </a:xfrm>
          <a:prstGeom prst="rect">
            <a:avLst/>
          </a:prstGeom>
          <a:noFill/>
          <a:ln w="9525">
            <a:noFill/>
            <a:miter lim="800000"/>
            <a:headEnd/>
            <a:tailEnd/>
          </a:ln>
        </p:spPr>
        <p:txBody>
          <a:bodyPr/>
          <a:lstStyle/>
          <a:p>
            <a:pPr algn="ctr"/>
            <a:r>
              <a:rPr lang="fr-FR" sz="1400">
                <a:latin typeface="AauxPro OT Regular"/>
              </a:rPr>
              <a:t>CYCLES</a:t>
            </a:r>
          </a:p>
          <a:p>
            <a:pPr algn="ctr"/>
            <a:r>
              <a:rPr lang="fr-FR" sz="1400">
                <a:latin typeface="AauxPro OT Regular"/>
              </a:rPr>
              <a:t>Des aménagements peu nombreux</a:t>
            </a:r>
          </a:p>
          <a:p>
            <a:pPr algn="ctr"/>
            <a:r>
              <a:rPr lang="fr-FR" sz="1400" b="1">
                <a:latin typeface="AauxPro OT Regular"/>
                <a:sym typeface="Wingdings" pitchFamily="2" charset="2"/>
              </a:rPr>
              <a:t> </a:t>
            </a:r>
            <a:r>
              <a:rPr lang="fr-FR" sz="1400" b="1">
                <a:latin typeface="AauxPro OT Regular"/>
              </a:rPr>
              <a:t>Des marges de manœuvre importantes, le projet de REV apparaît comme une opportunité</a:t>
            </a:r>
          </a:p>
        </p:txBody>
      </p:sp>
      <p:sp>
        <p:nvSpPr>
          <p:cNvPr id="19464" name="ZoneTexte 22"/>
          <p:cNvSpPr txBox="1">
            <a:spLocks noChangeArrowheads="1"/>
          </p:cNvSpPr>
          <p:nvPr/>
        </p:nvSpPr>
        <p:spPr bwMode="auto">
          <a:xfrm>
            <a:off x="5608638" y="5405438"/>
            <a:ext cx="6213475" cy="947737"/>
          </a:xfrm>
          <a:prstGeom prst="rect">
            <a:avLst/>
          </a:prstGeom>
          <a:noFill/>
          <a:ln w="9525">
            <a:noFill/>
            <a:miter lim="800000"/>
            <a:headEnd/>
            <a:tailEnd/>
          </a:ln>
        </p:spPr>
        <p:txBody>
          <a:bodyPr/>
          <a:lstStyle/>
          <a:p>
            <a:pPr algn="ctr"/>
            <a:r>
              <a:rPr lang="fr-FR" sz="1400">
                <a:latin typeface="AauxPro OT Regular"/>
              </a:rPr>
              <a:t>TRANSPORTS EN COMMUN</a:t>
            </a:r>
          </a:p>
          <a:p>
            <a:pPr algn="ctr"/>
            <a:r>
              <a:rPr lang="fr-FR" sz="1400">
                <a:latin typeface="AauxPro OT Regular"/>
              </a:rPr>
              <a:t>Une gare à 15 minutes à vélo, une desserte en bus bien identifiée</a:t>
            </a:r>
          </a:p>
          <a:p>
            <a:pPr algn="ctr"/>
            <a:r>
              <a:rPr lang="fr-FR" sz="1400">
                <a:latin typeface="AauxPro OT Regular"/>
                <a:sym typeface="Wingdings" pitchFamily="2" charset="2"/>
              </a:rPr>
              <a:t> </a:t>
            </a:r>
            <a:r>
              <a:rPr lang="fr-FR" sz="1400" b="1">
                <a:latin typeface="AauxPro OT Regular"/>
              </a:rPr>
              <a:t>Une stratégie de rabattement multimodal à organiser </a:t>
            </a:r>
            <a:r>
              <a:rPr lang="fr-FR" sz="1400">
                <a:latin typeface="AauxPro OT Regular"/>
              </a:rPr>
              <a:t>à 2 échelles : </a:t>
            </a:r>
            <a:r>
              <a:rPr lang="fr-FR" sz="1400" b="1">
                <a:latin typeface="AauxPro OT Regular"/>
              </a:rPr>
              <a:t>marche à pied + bus </a:t>
            </a:r>
            <a:r>
              <a:rPr lang="fr-FR" sz="1400">
                <a:latin typeface="AauxPro OT Regular"/>
              </a:rPr>
              <a:t>dans Beaupuy et </a:t>
            </a:r>
            <a:r>
              <a:rPr lang="fr-FR" sz="1400" b="1">
                <a:latin typeface="AauxPro OT Regular"/>
              </a:rPr>
              <a:t>vélo-REV + TER/Métro </a:t>
            </a:r>
            <a:r>
              <a:rPr lang="fr-FR" sz="1400">
                <a:latin typeface="AauxPro OT Regular"/>
              </a:rPr>
              <a:t>vers la gare de Montrabé et le métro Balma-Gramont</a:t>
            </a:r>
          </a:p>
        </p:txBody>
      </p:sp>
      <p:sp>
        <p:nvSpPr>
          <p:cNvPr id="19465" name="ZoneTexte 23"/>
          <p:cNvSpPr txBox="1">
            <a:spLocks noChangeArrowheads="1"/>
          </p:cNvSpPr>
          <p:nvPr/>
        </p:nvSpPr>
        <p:spPr bwMode="auto">
          <a:xfrm>
            <a:off x="5529263" y="4049713"/>
            <a:ext cx="6456362" cy="1214437"/>
          </a:xfrm>
          <a:prstGeom prst="rect">
            <a:avLst/>
          </a:prstGeom>
          <a:noFill/>
          <a:ln w="9525">
            <a:noFill/>
            <a:miter lim="800000"/>
            <a:headEnd/>
            <a:tailEnd/>
          </a:ln>
        </p:spPr>
        <p:txBody>
          <a:bodyPr/>
          <a:lstStyle/>
          <a:p>
            <a:pPr algn="ctr"/>
            <a:r>
              <a:rPr lang="fr-FR" sz="1400">
                <a:latin typeface="AauxPro OT Regular"/>
              </a:rPr>
              <a:t>PIETONS</a:t>
            </a:r>
          </a:p>
          <a:p>
            <a:pPr algn="ctr"/>
            <a:r>
              <a:rPr lang="fr-FR" sz="1400">
                <a:latin typeface="AauxPro OT Regular"/>
              </a:rPr>
              <a:t>La marche qui représente seulement 9% des déplacements et </a:t>
            </a:r>
          </a:p>
          <a:p>
            <a:pPr algn="ctr"/>
            <a:r>
              <a:rPr lang="fr-FR" sz="1400">
                <a:latin typeface="AauxPro OT Regular"/>
              </a:rPr>
              <a:t>souffre d’espaces réduits de manière généralisée</a:t>
            </a:r>
          </a:p>
          <a:p>
            <a:pPr algn="ctr"/>
            <a:r>
              <a:rPr lang="fr-FR" sz="1400">
                <a:latin typeface="AauxPro OT Regular"/>
                <a:sym typeface="Wingdings" pitchFamily="2" charset="2"/>
              </a:rPr>
              <a:t> </a:t>
            </a:r>
            <a:r>
              <a:rPr lang="fr-FR" sz="1400" b="1">
                <a:latin typeface="AauxPro OT Regular"/>
              </a:rPr>
              <a:t>Une place à reconsidérer dans le centre-ville…et pour relier les quartiers </a:t>
            </a:r>
            <a:r>
              <a:rPr lang="fr-FR" sz="1400">
                <a:latin typeface="AauxPro OT Regular"/>
              </a:rPr>
              <a:t>et centralités de part et d’autre de la route de Lavaur.</a:t>
            </a:r>
          </a:p>
        </p:txBody>
      </p:sp>
      <p:sp>
        <p:nvSpPr>
          <p:cNvPr id="19466" name="Titre 1"/>
          <p:cNvSpPr txBox="1">
            <a:spLocks/>
          </p:cNvSpPr>
          <p:nvPr/>
        </p:nvSpPr>
        <p:spPr bwMode="auto">
          <a:xfrm>
            <a:off x="1379538" y="246063"/>
            <a:ext cx="10747375" cy="720725"/>
          </a:xfrm>
          <a:prstGeom prst="rect">
            <a:avLst/>
          </a:prstGeom>
          <a:solidFill>
            <a:schemeClr val="bg1"/>
          </a:solidFill>
          <a:ln w="9525">
            <a:noFill/>
            <a:miter lim="800000"/>
            <a:headEnd/>
            <a:tailEnd/>
          </a:ln>
        </p:spPr>
        <p:txBody>
          <a:bodyPr anchor="ctr"/>
          <a:lstStyle/>
          <a:p>
            <a:r>
              <a:rPr lang="fr-FR" sz="3200">
                <a:latin typeface="AauxPro OT Black"/>
              </a:rPr>
              <a:t>Rappel des éléments de diagnostic</a:t>
            </a:r>
            <a:br>
              <a:rPr lang="fr-FR" sz="3200">
                <a:latin typeface="AauxPro OT Black"/>
              </a:rPr>
            </a:br>
            <a:r>
              <a:rPr lang="fr-FR">
                <a:latin typeface="AauxPro OT Black"/>
              </a:rPr>
              <a:t>Quelles mobilités à Beaupuy aujourd’hui ?</a:t>
            </a:r>
            <a:endParaRPr lang="fr-FR" sz="3200">
              <a:latin typeface="AauxPro OT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B712049B-AD0A-481D-93B1-5D7CE35D5D58}" type="slidenum">
              <a:rPr lang="fr-FR"/>
              <a:pPr>
                <a:defRPr/>
              </a:pPr>
              <a:t>12</a:t>
            </a:fld>
            <a:endParaRPr lang="fr-FR" dirty="0"/>
          </a:p>
        </p:txBody>
      </p:sp>
      <p:sp>
        <p:nvSpPr>
          <p:cNvPr id="20482" name="Titre 1"/>
          <p:cNvSpPr txBox="1">
            <a:spLocks/>
          </p:cNvSpPr>
          <p:nvPr/>
        </p:nvSpPr>
        <p:spPr bwMode="auto">
          <a:xfrm>
            <a:off x="1379538" y="246063"/>
            <a:ext cx="10747375" cy="720725"/>
          </a:xfrm>
          <a:prstGeom prst="rect">
            <a:avLst/>
          </a:prstGeom>
          <a:solidFill>
            <a:schemeClr val="bg1"/>
          </a:solidFill>
          <a:ln w="9525">
            <a:noFill/>
            <a:miter lim="800000"/>
            <a:headEnd/>
            <a:tailEnd/>
          </a:ln>
        </p:spPr>
        <p:txBody>
          <a:bodyPr anchor="ctr"/>
          <a:lstStyle/>
          <a:p>
            <a:r>
              <a:rPr lang="fr-FR" sz="3200">
                <a:latin typeface="AauxPro OT Black"/>
              </a:rPr>
              <a:t>Aujourd’hui, quelle identité du cœur de bourg ?</a:t>
            </a:r>
            <a:br>
              <a:rPr lang="fr-FR" sz="3200">
                <a:latin typeface="AauxPro OT Black"/>
              </a:rPr>
            </a:br>
            <a:r>
              <a:rPr lang="fr-FR">
                <a:latin typeface="AauxPro OT Black"/>
              </a:rPr>
              <a:t>Les piliers de l’identité : les équipements publics et la route de Lavaur</a:t>
            </a:r>
            <a:endParaRPr lang="fr-FR" sz="3200">
              <a:latin typeface="AauxPro OT Black"/>
            </a:endParaRPr>
          </a:p>
        </p:txBody>
      </p:sp>
      <p:pic>
        <p:nvPicPr>
          <p:cNvPr id="20483" name="Image 13" descr="Une image contenant bâtiment, plein air, ciel, herbe&#10;&#10;Description générée automatiquement"/>
          <p:cNvPicPr>
            <a:picLocks noChangeAspect="1"/>
          </p:cNvPicPr>
          <p:nvPr/>
        </p:nvPicPr>
        <p:blipFill>
          <a:blip r:embed="rId2"/>
          <a:srcRect/>
          <a:stretch>
            <a:fillRect/>
          </a:stretch>
        </p:blipFill>
        <p:spPr bwMode="auto">
          <a:xfrm>
            <a:off x="6624638" y="1535113"/>
            <a:ext cx="4816475" cy="2733675"/>
          </a:xfrm>
          <a:prstGeom prst="rect">
            <a:avLst/>
          </a:prstGeom>
          <a:noFill/>
          <a:ln w="9525">
            <a:noFill/>
            <a:miter lim="800000"/>
            <a:headEnd/>
            <a:tailEnd/>
          </a:ln>
        </p:spPr>
      </p:pic>
      <p:pic>
        <p:nvPicPr>
          <p:cNvPr id="20484" name="Image 16" descr="Une image contenant plein air, arbre, ciel, bâtiment&#10;&#10;Description générée automatiquement"/>
          <p:cNvPicPr>
            <a:picLocks noChangeAspect="1"/>
          </p:cNvPicPr>
          <p:nvPr/>
        </p:nvPicPr>
        <p:blipFill>
          <a:blip r:embed="rId3"/>
          <a:srcRect t="15427" b="21429"/>
          <a:stretch>
            <a:fillRect/>
          </a:stretch>
        </p:blipFill>
        <p:spPr bwMode="auto">
          <a:xfrm>
            <a:off x="6624638" y="4392613"/>
            <a:ext cx="4816475" cy="2027237"/>
          </a:xfrm>
          <a:prstGeom prst="rect">
            <a:avLst/>
          </a:prstGeom>
          <a:noFill/>
          <a:ln w="9525">
            <a:noFill/>
            <a:miter lim="800000"/>
            <a:headEnd/>
            <a:tailEnd/>
          </a:ln>
        </p:spPr>
      </p:pic>
      <p:pic>
        <p:nvPicPr>
          <p:cNvPr id="20485" name="Image 18" descr="Une image contenant plein air, ciel, arbre, scène&#10;&#10;Description générée automatiquement"/>
          <p:cNvPicPr>
            <a:picLocks noChangeAspect="1"/>
          </p:cNvPicPr>
          <p:nvPr/>
        </p:nvPicPr>
        <p:blipFill>
          <a:blip r:embed="rId4"/>
          <a:srcRect l="8665" t="24840" r="14058" b="20010"/>
          <a:stretch>
            <a:fillRect/>
          </a:stretch>
        </p:blipFill>
        <p:spPr bwMode="auto">
          <a:xfrm>
            <a:off x="725488" y="2692400"/>
            <a:ext cx="5776912" cy="3727450"/>
          </a:xfrm>
          <a:prstGeom prst="rect">
            <a:avLst/>
          </a:prstGeom>
          <a:noFill/>
          <a:ln w="9525">
            <a:noFill/>
            <a:miter lim="800000"/>
            <a:headEnd/>
            <a:tailEnd/>
          </a:ln>
        </p:spPr>
      </p:pic>
      <p:sp>
        <p:nvSpPr>
          <p:cNvPr id="20486" name="ZoneTexte 19"/>
          <p:cNvSpPr txBox="1">
            <a:spLocks noChangeArrowheads="1"/>
          </p:cNvSpPr>
          <p:nvPr/>
        </p:nvSpPr>
        <p:spPr bwMode="auto">
          <a:xfrm>
            <a:off x="606425" y="1474788"/>
            <a:ext cx="4941888" cy="969962"/>
          </a:xfrm>
          <a:prstGeom prst="rect">
            <a:avLst/>
          </a:prstGeom>
          <a:noFill/>
          <a:ln w="9525">
            <a:noFill/>
            <a:miter lim="800000"/>
            <a:headEnd/>
            <a:tailEnd/>
          </a:ln>
        </p:spPr>
        <p:txBody>
          <a:bodyPr/>
          <a:lstStyle/>
          <a:p>
            <a:r>
              <a:rPr lang="fr-FR" sz="1400">
                <a:latin typeface="AauxPro OT Regular"/>
              </a:rPr>
              <a:t>Une identité fortement liée aux flux de passage motorisés.</a:t>
            </a:r>
          </a:p>
          <a:p>
            <a:r>
              <a:rPr lang="fr-FR" sz="1400">
                <a:latin typeface="AauxPro OT Regular"/>
              </a:rPr>
              <a:t>Les équipements publics (mairie et école) sont deux points de repères.</a:t>
            </a:r>
          </a:p>
          <a:p>
            <a:r>
              <a:rPr lang="fr-FR" sz="1400">
                <a:latin typeface="AauxPro OT Regular"/>
              </a:rPr>
              <a:t>Les platanes et le relief de coteau participe aussi à l’identité beaupéenne.</a:t>
            </a:r>
          </a:p>
          <a:p>
            <a:endParaRPr lang="fr-FR" sz="1400">
              <a:latin typeface="AauxPro OT Regul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C48B3888-E834-498C-9626-DD9961C4A54B}" type="slidenum">
              <a:rPr lang="fr-FR"/>
              <a:pPr>
                <a:defRPr/>
              </a:pPr>
              <a:t>13</a:t>
            </a:fld>
            <a:endParaRPr lang="fr-FR" dirty="0"/>
          </a:p>
        </p:txBody>
      </p:sp>
      <p:sp>
        <p:nvSpPr>
          <p:cNvPr id="8" name="Titre 1"/>
          <p:cNvSpPr txBox="1">
            <a:spLocks/>
          </p:cNvSpPr>
          <p:nvPr/>
        </p:nvSpPr>
        <p:spPr>
          <a:xfrm>
            <a:off x="5246688" y="2393950"/>
            <a:ext cx="2454275" cy="719138"/>
          </a:xfrm>
          <a:prstGeom prst="rect">
            <a:avLst/>
          </a:prstGeom>
          <a:noFill/>
        </p:spPr>
        <p:txBody>
          <a:bodyPr anchor="ctr">
            <a:normAutofit fontScale="97500"/>
          </a:bodyPr>
          <a:lstStyle>
            <a:lvl1pPr marL="0" indent="0" algn="l" defTabSz="914400" rtl="0" eaLnBrk="1" latinLnBrk="0" hangingPunct="1">
              <a:lnSpc>
                <a:spcPct val="100000"/>
              </a:lnSpc>
              <a:spcBef>
                <a:spcPct val="0"/>
              </a:spcBef>
              <a:buNone/>
              <a:defRPr sz="4000" b="0" kern="1200">
                <a:solidFill>
                  <a:schemeClr val="tx1"/>
                </a:solidFill>
                <a:latin typeface="AauxPro OT Black" panose="02000906030000020004" pitchFamily="50" charset="0"/>
                <a:ea typeface="+mj-ea"/>
                <a:cs typeface="+mj-cs"/>
              </a:defRPr>
            </a:lvl1pPr>
          </a:lstStyle>
          <a:p>
            <a:pPr algn="ctr" fontAlgn="auto">
              <a:spcAft>
                <a:spcPts val="0"/>
              </a:spcAft>
              <a:defRPr/>
            </a:pPr>
            <a:r>
              <a:rPr lang="fr-FR" sz="2400" dirty="0">
                <a:solidFill>
                  <a:srgbClr val="6EBEAA"/>
                </a:solidFill>
              </a:rPr>
              <a:t>LES FONCTIONS </a:t>
            </a:r>
          </a:p>
        </p:txBody>
      </p:sp>
      <p:sp>
        <p:nvSpPr>
          <p:cNvPr id="9" name="Titre 1"/>
          <p:cNvSpPr txBox="1">
            <a:spLocks/>
          </p:cNvSpPr>
          <p:nvPr/>
        </p:nvSpPr>
        <p:spPr>
          <a:xfrm>
            <a:off x="8577263" y="2393950"/>
            <a:ext cx="2455862" cy="719138"/>
          </a:xfrm>
          <a:prstGeom prst="rect">
            <a:avLst/>
          </a:prstGeom>
          <a:noFill/>
        </p:spPr>
        <p:txBody>
          <a:bodyPr anchor="ctr">
            <a:normAutofit fontScale="97500"/>
          </a:bodyPr>
          <a:lstStyle>
            <a:lvl1pPr marL="0" indent="0" algn="l" defTabSz="914400" rtl="0" eaLnBrk="1" latinLnBrk="0" hangingPunct="1">
              <a:lnSpc>
                <a:spcPct val="100000"/>
              </a:lnSpc>
              <a:spcBef>
                <a:spcPct val="0"/>
              </a:spcBef>
              <a:buNone/>
              <a:defRPr sz="4000" b="0" kern="1200">
                <a:solidFill>
                  <a:schemeClr val="tx1"/>
                </a:solidFill>
                <a:latin typeface="AauxPro OT Black" panose="02000906030000020004" pitchFamily="50" charset="0"/>
                <a:ea typeface="+mj-ea"/>
                <a:cs typeface="+mj-cs"/>
              </a:defRPr>
            </a:lvl1pPr>
          </a:lstStyle>
          <a:p>
            <a:pPr algn="ctr" fontAlgn="auto">
              <a:spcAft>
                <a:spcPts val="0"/>
              </a:spcAft>
              <a:defRPr/>
            </a:pPr>
            <a:r>
              <a:rPr lang="fr-FR" sz="2500" dirty="0">
                <a:solidFill>
                  <a:srgbClr val="6EBEAA"/>
                </a:solidFill>
              </a:rPr>
              <a:t>L’IDENTITÉ</a:t>
            </a:r>
            <a:r>
              <a:rPr lang="fr-FR" sz="2100" dirty="0">
                <a:solidFill>
                  <a:srgbClr val="6EBEAA"/>
                </a:solidFill>
              </a:rPr>
              <a:t> </a:t>
            </a:r>
          </a:p>
        </p:txBody>
      </p:sp>
      <p:sp>
        <p:nvSpPr>
          <p:cNvPr id="21508" name="ZoneTexte 9"/>
          <p:cNvSpPr txBox="1">
            <a:spLocks noChangeArrowheads="1"/>
          </p:cNvSpPr>
          <p:nvPr/>
        </p:nvSpPr>
        <p:spPr bwMode="auto">
          <a:xfrm>
            <a:off x="5176838" y="3309938"/>
            <a:ext cx="2455862" cy="1608137"/>
          </a:xfrm>
          <a:prstGeom prst="rect">
            <a:avLst/>
          </a:prstGeom>
          <a:noFill/>
          <a:ln w="9525">
            <a:noFill/>
            <a:miter lim="800000"/>
            <a:headEnd/>
            <a:tailEnd/>
          </a:ln>
        </p:spPr>
        <p:txBody>
          <a:bodyPr/>
          <a:lstStyle/>
          <a:p>
            <a:pPr marL="285750" indent="-285750">
              <a:buFont typeface="Arial" charset="0"/>
              <a:buChar char="•"/>
            </a:pPr>
            <a:r>
              <a:rPr lang="fr-FR" sz="1400">
                <a:latin typeface="AauxPro OT Black"/>
              </a:rPr>
              <a:t>Animation en lien social</a:t>
            </a:r>
          </a:p>
          <a:p>
            <a:pPr marL="285750" indent="-285750">
              <a:buFont typeface="Arial" charset="0"/>
              <a:buChar char="•"/>
            </a:pPr>
            <a:r>
              <a:rPr lang="fr-FR" sz="1400">
                <a:latin typeface="AauxPro OT Black"/>
              </a:rPr>
              <a:t>Habitat</a:t>
            </a:r>
          </a:p>
          <a:p>
            <a:pPr marL="285750" indent="-285750">
              <a:buFont typeface="Arial" charset="0"/>
              <a:buChar char="•"/>
            </a:pPr>
            <a:r>
              <a:rPr lang="fr-FR" sz="1400">
                <a:latin typeface="AauxPro OT Black"/>
              </a:rPr>
              <a:t>Mobilités</a:t>
            </a:r>
          </a:p>
          <a:p>
            <a:pPr marL="285750" indent="-285750">
              <a:buFont typeface="Arial" charset="0"/>
              <a:buChar char="•"/>
            </a:pPr>
            <a:r>
              <a:rPr lang="fr-FR" sz="1400">
                <a:latin typeface="AauxPro OT Black"/>
              </a:rPr>
              <a:t>Equipements publics</a:t>
            </a:r>
          </a:p>
          <a:p>
            <a:pPr marL="285750" indent="-285750">
              <a:buFont typeface="Arial" charset="0"/>
              <a:buChar char="•"/>
            </a:pPr>
            <a:r>
              <a:rPr lang="fr-FR" sz="1400">
                <a:latin typeface="AauxPro OT Black"/>
              </a:rPr>
              <a:t>Commerces et services</a:t>
            </a:r>
          </a:p>
          <a:p>
            <a:pPr marL="285750" indent="-285750">
              <a:buFont typeface="Arial" charset="0"/>
              <a:buChar char="•"/>
            </a:pPr>
            <a:r>
              <a:rPr lang="fr-FR" sz="1400">
                <a:latin typeface="AauxPro OT Black"/>
              </a:rPr>
              <a:t>Paysage et espaces publics</a:t>
            </a:r>
          </a:p>
        </p:txBody>
      </p:sp>
      <p:sp>
        <p:nvSpPr>
          <p:cNvPr id="21509" name="ZoneTexte 10"/>
          <p:cNvSpPr txBox="1">
            <a:spLocks noChangeArrowheads="1"/>
          </p:cNvSpPr>
          <p:nvPr/>
        </p:nvSpPr>
        <p:spPr bwMode="auto">
          <a:xfrm>
            <a:off x="8577263" y="3557588"/>
            <a:ext cx="2455862" cy="1263650"/>
          </a:xfrm>
          <a:prstGeom prst="rect">
            <a:avLst/>
          </a:prstGeom>
          <a:noFill/>
          <a:ln w="9525">
            <a:noFill/>
            <a:miter lim="800000"/>
            <a:headEnd/>
            <a:tailEnd/>
          </a:ln>
        </p:spPr>
        <p:txBody>
          <a:bodyPr/>
          <a:lstStyle/>
          <a:p>
            <a:pPr marL="285750" indent="-285750">
              <a:buFont typeface="Arial" charset="0"/>
              <a:buChar char="•"/>
            </a:pPr>
            <a:r>
              <a:rPr lang="fr-FR" sz="1400">
                <a:latin typeface="AauxPro OT Black"/>
              </a:rPr>
              <a:t>Patrimoine</a:t>
            </a:r>
          </a:p>
          <a:p>
            <a:pPr marL="285750" indent="-285750">
              <a:buFont typeface="Arial" charset="0"/>
              <a:buChar char="•"/>
            </a:pPr>
            <a:r>
              <a:rPr lang="fr-FR" sz="1400">
                <a:latin typeface="AauxPro OT Black"/>
              </a:rPr>
              <a:t>Mémoire collective</a:t>
            </a:r>
          </a:p>
          <a:p>
            <a:pPr marL="285750" indent="-285750">
              <a:buFont typeface="Arial" charset="0"/>
              <a:buChar char="•"/>
            </a:pPr>
            <a:r>
              <a:rPr lang="fr-FR" sz="1400">
                <a:latin typeface="AauxPro OT Black"/>
              </a:rPr>
              <a:t>Image mentale</a:t>
            </a:r>
          </a:p>
          <a:p>
            <a:pPr marL="285750" indent="-285750">
              <a:buFont typeface="Arial" charset="0"/>
              <a:buChar char="•"/>
            </a:pPr>
            <a:r>
              <a:rPr lang="fr-FR" sz="1400">
                <a:latin typeface="AauxPro OT Black"/>
              </a:rPr>
              <a:t>Appropriation </a:t>
            </a:r>
          </a:p>
          <a:p>
            <a:pPr marL="285750" indent="-285750">
              <a:buFont typeface="Arial" charset="0"/>
              <a:buChar char="•"/>
            </a:pPr>
            <a:endParaRPr lang="fr-FR" sz="1400">
              <a:latin typeface="AauxPro OT Black"/>
            </a:endParaRPr>
          </a:p>
        </p:txBody>
      </p:sp>
      <p:sp>
        <p:nvSpPr>
          <p:cNvPr id="12" name="Rectangle 11"/>
          <p:cNvSpPr/>
          <p:nvPr/>
        </p:nvSpPr>
        <p:spPr>
          <a:xfrm>
            <a:off x="5176838" y="2393950"/>
            <a:ext cx="2592387" cy="2649538"/>
          </a:xfrm>
          <a:prstGeom prst="rect">
            <a:avLst/>
          </a:prstGeom>
          <a:noFill/>
          <a:ln w="28575">
            <a:solidFill>
              <a:srgbClr val="6EBE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Rectangle 12"/>
          <p:cNvSpPr/>
          <p:nvPr/>
        </p:nvSpPr>
        <p:spPr>
          <a:xfrm>
            <a:off x="4787900" y="2047875"/>
            <a:ext cx="6629400" cy="3392488"/>
          </a:xfrm>
          <a:prstGeom prst="rect">
            <a:avLst/>
          </a:prstGeom>
          <a:noFill/>
          <a:ln w="76200">
            <a:solidFill>
              <a:srgbClr val="6EBE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Rectangle 13"/>
          <p:cNvSpPr/>
          <p:nvPr/>
        </p:nvSpPr>
        <p:spPr>
          <a:xfrm>
            <a:off x="8421688" y="2393950"/>
            <a:ext cx="2592387" cy="2649538"/>
          </a:xfrm>
          <a:prstGeom prst="rect">
            <a:avLst/>
          </a:prstGeom>
          <a:noFill/>
          <a:ln w="28575">
            <a:solidFill>
              <a:srgbClr val="6EBEA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7859713" y="3446463"/>
            <a:ext cx="423862" cy="40957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t>++</a:t>
            </a:r>
            <a:r>
              <a:rPr lang="fr-FR" sz="3200" b="1" dirty="0">
                <a:solidFill>
                  <a:schemeClr val="tx1"/>
                </a:solidFill>
              </a:rPr>
              <a:t>+</a:t>
            </a:r>
          </a:p>
          <a:p>
            <a:pPr algn="ctr" fontAlgn="auto">
              <a:spcBef>
                <a:spcPts val="0"/>
              </a:spcBef>
              <a:spcAft>
                <a:spcPts val="0"/>
              </a:spcAft>
              <a:defRPr/>
            </a:pPr>
            <a:endParaRPr lang="fr-FR" sz="3200" b="1" dirty="0">
              <a:solidFill>
                <a:schemeClr val="tx1"/>
              </a:solidFill>
            </a:endParaRPr>
          </a:p>
          <a:p>
            <a:pPr algn="ctr" fontAlgn="auto">
              <a:spcBef>
                <a:spcPts val="0"/>
              </a:spcBef>
              <a:spcAft>
                <a:spcPts val="0"/>
              </a:spcAft>
              <a:defRPr/>
            </a:pPr>
            <a:r>
              <a:rPr lang="fr-FR" dirty="0"/>
              <a:t>+</a:t>
            </a:r>
          </a:p>
        </p:txBody>
      </p:sp>
      <p:sp>
        <p:nvSpPr>
          <p:cNvPr id="21514" name="Titre 1"/>
          <p:cNvSpPr txBox="1">
            <a:spLocks/>
          </p:cNvSpPr>
          <p:nvPr/>
        </p:nvSpPr>
        <p:spPr bwMode="auto">
          <a:xfrm>
            <a:off x="1379538" y="246063"/>
            <a:ext cx="10747375" cy="720725"/>
          </a:xfrm>
          <a:prstGeom prst="rect">
            <a:avLst/>
          </a:prstGeom>
          <a:solidFill>
            <a:schemeClr val="bg1"/>
          </a:solidFill>
          <a:ln w="9525">
            <a:noFill/>
            <a:miter lim="800000"/>
            <a:headEnd/>
            <a:tailEnd/>
          </a:ln>
        </p:spPr>
        <p:txBody>
          <a:bodyPr anchor="ctr"/>
          <a:lstStyle/>
          <a:p>
            <a:r>
              <a:rPr lang="fr-FR" sz="3200">
                <a:latin typeface="AauxPro OT Black"/>
              </a:rPr>
              <a:t>Et demain, comment faire centre ?</a:t>
            </a:r>
            <a:br>
              <a:rPr lang="fr-FR" sz="3200">
                <a:latin typeface="AauxPro OT Black"/>
              </a:rPr>
            </a:br>
            <a:r>
              <a:rPr lang="fr-FR">
                <a:latin typeface="AauxPro OT Black"/>
              </a:rPr>
              <a:t>Un croisement des fonctions et une identité claire</a:t>
            </a:r>
            <a:endParaRPr lang="fr-FR" sz="3200">
              <a:latin typeface="AauxPro OT Black"/>
            </a:endParaRPr>
          </a:p>
        </p:txBody>
      </p:sp>
      <p:sp>
        <p:nvSpPr>
          <p:cNvPr id="17" name="Titre 1"/>
          <p:cNvSpPr txBox="1">
            <a:spLocks/>
          </p:cNvSpPr>
          <p:nvPr/>
        </p:nvSpPr>
        <p:spPr>
          <a:xfrm>
            <a:off x="4733925" y="5254625"/>
            <a:ext cx="6734175" cy="811213"/>
          </a:xfrm>
          <a:prstGeom prst="rect">
            <a:avLst/>
          </a:prstGeom>
          <a:solidFill>
            <a:srgbClr val="6EBEAA"/>
          </a:solidFill>
        </p:spPr>
        <p:txBody>
          <a:bodyPr anchor="ctr">
            <a:normAutofit fontScale="97500"/>
          </a:bodyPr>
          <a:lstStyle>
            <a:lvl1pPr marL="0" indent="0" algn="l" defTabSz="914400" rtl="0" eaLnBrk="1" latinLnBrk="0" hangingPunct="1">
              <a:lnSpc>
                <a:spcPct val="100000"/>
              </a:lnSpc>
              <a:spcBef>
                <a:spcPct val="0"/>
              </a:spcBef>
              <a:buNone/>
              <a:defRPr sz="4000" b="0" kern="1200">
                <a:solidFill>
                  <a:schemeClr val="tx1"/>
                </a:solidFill>
                <a:latin typeface="AauxPro OT Black" panose="02000906030000020004" pitchFamily="50" charset="0"/>
                <a:ea typeface="+mj-ea"/>
                <a:cs typeface="+mj-cs"/>
              </a:defRPr>
            </a:lvl1pPr>
          </a:lstStyle>
          <a:p>
            <a:pPr algn="ctr" fontAlgn="auto">
              <a:spcAft>
                <a:spcPts val="0"/>
              </a:spcAft>
              <a:defRPr/>
            </a:pPr>
            <a:r>
              <a:rPr lang="fr-FR" sz="4400" dirty="0">
                <a:solidFill>
                  <a:schemeClr val="bg1"/>
                </a:solidFill>
              </a:rPr>
              <a:t>FAIRE CENTRE</a:t>
            </a:r>
          </a:p>
        </p:txBody>
      </p:sp>
      <p:sp>
        <p:nvSpPr>
          <p:cNvPr id="21516" name="ZoneTexte 19"/>
          <p:cNvSpPr txBox="1">
            <a:spLocks noChangeArrowheads="1"/>
          </p:cNvSpPr>
          <p:nvPr/>
        </p:nvSpPr>
        <p:spPr bwMode="auto">
          <a:xfrm>
            <a:off x="606425" y="1474788"/>
            <a:ext cx="3797300" cy="1433512"/>
          </a:xfrm>
          <a:prstGeom prst="rect">
            <a:avLst/>
          </a:prstGeom>
          <a:noFill/>
          <a:ln w="9525">
            <a:noFill/>
            <a:miter lim="800000"/>
            <a:headEnd/>
            <a:tailEnd/>
          </a:ln>
        </p:spPr>
        <p:txBody>
          <a:bodyPr/>
          <a:lstStyle/>
          <a:p>
            <a:r>
              <a:rPr lang="fr-FR" sz="1400">
                <a:latin typeface="AauxPro OT Regular"/>
              </a:rPr>
              <a:t>La notion de « faire centre» implique un </a:t>
            </a:r>
            <a:r>
              <a:rPr lang="fr-FR" sz="1400" b="1">
                <a:latin typeface="AauxPro OT Regular"/>
              </a:rPr>
              <a:t>croisement de différentes fonctions</a:t>
            </a:r>
            <a:r>
              <a:rPr lang="fr-FR" sz="1400">
                <a:latin typeface="AauxPro OT Regular"/>
              </a:rPr>
              <a:t>. </a:t>
            </a:r>
          </a:p>
          <a:p>
            <a:endParaRPr lang="fr-FR" sz="1400">
              <a:latin typeface="AauxPro OT Regular"/>
            </a:endParaRPr>
          </a:p>
          <a:p>
            <a:r>
              <a:rPr lang="fr-FR" sz="1400">
                <a:latin typeface="AauxPro OT Regular"/>
              </a:rPr>
              <a:t>Associées à la question de </a:t>
            </a:r>
            <a:r>
              <a:rPr lang="fr-FR" sz="1400" b="1">
                <a:latin typeface="AauxPro OT Regular"/>
              </a:rPr>
              <a:t>l’identité d’une commune, </a:t>
            </a:r>
            <a:r>
              <a:rPr lang="fr-FR" sz="1400">
                <a:latin typeface="AauxPro OT Regular"/>
              </a:rPr>
              <a:t>elles constituent la définition d’un cœur de ville.</a:t>
            </a:r>
          </a:p>
          <a:p>
            <a:endParaRPr lang="fr-FR" sz="1400">
              <a:latin typeface="AauxPro OT Regul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p:nvPr>
        </p:nvSpPr>
        <p:spPr>
          <a:xfrm>
            <a:off x="1379538" y="246063"/>
            <a:ext cx="10747375" cy="720725"/>
          </a:xfrm>
        </p:spPr>
        <p:txBody>
          <a:bodyPr/>
          <a:lstStyle/>
          <a:p>
            <a:pPr eaLnBrk="1" hangingPunct="1"/>
            <a:r>
              <a:rPr lang="fr-FR" sz="3200">
                <a:latin typeface="AauxPro OT Black"/>
              </a:rPr>
              <a:t>Rappel des trois enjeux de la centralité</a:t>
            </a:r>
            <a:br>
              <a:rPr lang="fr-FR" sz="3200">
                <a:latin typeface="AauxPro OT Black"/>
              </a:rPr>
            </a:br>
            <a:r>
              <a:rPr lang="fr-FR" sz="1800">
                <a:latin typeface="AauxPro OT Black"/>
              </a:rPr>
              <a:t>Comment « faire centre » à Beaupuy demain ?</a:t>
            </a:r>
            <a:endParaRPr lang="fr-FR" sz="3200">
              <a:latin typeface="AauxPro OT Black"/>
            </a:endParaRPr>
          </a:p>
        </p:txBody>
      </p:sp>
      <p:sp>
        <p:nvSpPr>
          <p:cNvPr id="7" name="Espace réservé du numéro de diapositive 6"/>
          <p:cNvSpPr>
            <a:spLocks noGrp="1"/>
          </p:cNvSpPr>
          <p:nvPr>
            <p:ph type="sldNum" sz="quarter" idx="10"/>
          </p:nvPr>
        </p:nvSpPr>
        <p:spPr/>
        <p:txBody>
          <a:bodyPr/>
          <a:lstStyle/>
          <a:p>
            <a:pPr>
              <a:defRPr/>
            </a:pPr>
            <a:fld id="{5942D88F-476F-49A9-9B1C-3FAC166B8885}" type="slidenum">
              <a:rPr lang="fr-FR"/>
              <a:pPr>
                <a:defRPr/>
              </a:pPr>
              <a:t>14</a:t>
            </a:fld>
            <a:endParaRPr lang="fr-FR" dirty="0"/>
          </a:p>
        </p:txBody>
      </p:sp>
      <p:pic>
        <p:nvPicPr>
          <p:cNvPr id="22531" name="Image 9"/>
          <p:cNvPicPr>
            <a:picLocks noChangeAspect="1"/>
          </p:cNvPicPr>
          <p:nvPr/>
        </p:nvPicPr>
        <p:blipFill>
          <a:blip r:embed="rId2"/>
          <a:srcRect t="23721" b="27812"/>
          <a:stretch>
            <a:fillRect/>
          </a:stretch>
        </p:blipFill>
        <p:spPr bwMode="auto">
          <a:xfrm>
            <a:off x="652463" y="1827213"/>
            <a:ext cx="10887075" cy="373221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a:spLocks noGrp="1"/>
          </p:cNvSpPr>
          <p:nvPr>
            <p:ph type="title"/>
          </p:nvPr>
        </p:nvSpPr>
        <p:spPr>
          <a:xfrm>
            <a:off x="1379538" y="0"/>
            <a:ext cx="10747375" cy="720725"/>
          </a:xfrm>
        </p:spPr>
        <p:txBody>
          <a:bodyPr/>
          <a:lstStyle/>
          <a:p>
            <a:pPr eaLnBrk="1" hangingPunct="1"/>
            <a:r>
              <a:rPr lang="fr-FR" sz="3200">
                <a:latin typeface="AauxPro OT Black"/>
              </a:rPr>
              <a:t>Rappel des orientations stratégiques</a:t>
            </a:r>
          </a:p>
        </p:txBody>
      </p:sp>
      <p:sp>
        <p:nvSpPr>
          <p:cNvPr id="23554" name="ZoneTexte 18"/>
          <p:cNvSpPr txBox="1">
            <a:spLocks noChangeArrowheads="1"/>
          </p:cNvSpPr>
          <p:nvPr/>
        </p:nvSpPr>
        <p:spPr bwMode="auto">
          <a:xfrm rot="-4234451">
            <a:off x="6042025" y="1084263"/>
            <a:ext cx="1485900" cy="342900"/>
          </a:xfrm>
          <a:prstGeom prst="rect">
            <a:avLst/>
          </a:prstGeom>
          <a:noFill/>
          <a:ln w="9525">
            <a:noFill/>
            <a:miter lim="800000"/>
            <a:headEnd/>
            <a:tailEnd/>
          </a:ln>
        </p:spPr>
        <p:txBody>
          <a:bodyPr/>
          <a:lstStyle/>
          <a:p>
            <a:r>
              <a:rPr lang="fr-FR" sz="900" i="1">
                <a:solidFill>
                  <a:schemeClr val="bg1"/>
                </a:solidFill>
                <a:latin typeface="Aaux ProBlack OSF"/>
              </a:rPr>
              <a:t>Route de Gragnague</a:t>
            </a:r>
          </a:p>
        </p:txBody>
      </p:sp>
      <p:sp>
        <p:nvSpPr>
          <p:cNvPr id="46" name="Espace réservé du numéro de diapositive 6"/>
          <p:cNvSpPr>
            <a:spLocks noGrp="1"/>
          </p:cNvSpPr>
          <p:nvPr>
            <p:ph type="sldNum" sz="quarter" idx="10"/>
          </p:nvPr>
        </p:nvSpPr>
        <p:spPr/>
        <p:txBody>
          <a:bodyPr/>
          <a:lstStyle/>
          <a:p>
            <a:pPr>
              <a:defRPr/>
            </a:pPr>
            <a:fld id="{46DA7497-37CA-4639-91FA-4EA3854C6B26}" type="slidenum">
              <a:rPr lang="fr-FR"/>
              <a:pPr>
                <a:defRPr/>
              </a:pPr>
              <a:t>15</a:t>
            </a:fld>
            <a:endParaRPr lang="fr-FR" dirty="0"/>
          </a:p>
        </p:txBody>
      </p:sp>
      <p:sp>
        <p:nvSpPr>
          <p:cNvPr id="47" name="Espace réservé du numéro de diapositive 6"/>
          <p:cNvSpPr txBox="1">
            <a:spLocks/>
          </p:cNvSpPr>
          <p:nvPr/>
        </p:nvSpPr>
        <p:spPr>
          <a:xfrm>
            <a:off x="11215688" y="6419850"/>
            <a:ext cx="911225" cy="365125"/>
          </a:xfrm>
          <a:prstGeom prst="rect">
            <a:avLst/>
          </a:prstGeom>
        </p:spPr>
        <p:txBody>
          <a:bodyPr anchor="b"/>
          <a:lstStyle>
            <a:defPPr>
              <a:defRPr lang="de-DE"/>
            </a:defPPr>
            <a:lvl1pPr marL="0" algn="r" defTabSz="914400" rtl="0" eaLnBrk="1" latinLnBrk="0" hangingPunct="1">
              <a:defRPr lang="de-DE" sz="1050" kern="900" spc="140" baseline="0">
                <a:solidFill>
                  <a:srgbClr val="41565B"/>
                </a:solidFill>
                <a:latin typeface="AauxPro OT Thin" panose="02000506020000020004" pitchFamily="50" charset="0"/>
                <a:ea typeface="AauxPro OT Thin" panose="02000506020000020004" pitchFamily="50" charset="0"/>
                <a:cs typeface="AauxPro OT Thin" panose="02000506020000020004"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2C5B660-D48A-48DC-A8D0-9A00A2FF52B2}" type="slidenum">
              <a:rPr lang="fr-FR" smtClean="0">
                <a:ea typeface="Lato Black" panose="020F0502020204030203" pitchFamily="34" charset="0"/>
                <a:cs typeface="Lato Black" panose="020F0502020204030203" pitchFamily="34" charset="0"/>
              </a:rPr>
              <a:pPr fontAlgn="auto">
                <a:spcBef>
                  <a:spcPts val="0"/>
                </a:spcBef>
                <a:spcAft>
                  <a:spcPts val="0"/>
                </a:spcAft>
                <a:defRPr/>
              </a:pPr>
              <a:t>15</a:t>
            </a:fld>
            <a:endParaRPr lang="fr-FR" dirty="0">
              <a:ea typeface="Lato Black" panose="020F0502020204030203" pitchFamily="34" charset="0"/>
              <a:cs typeface="Lato Black" panose="020F0502020204030203" pitchFamily="34" charset="0"/>
            </a:endParaRPr>
          </a:p>
        </p:txBody>
      </p:sp>
      <p:pic>
        <p:nvPicPr>
          <p:cNvPr id="23557" name="Image 48"/>
          <p:cNvPicPr>
            <a:picLocks noChangeAspect="1"/>
          </p:cNvPicPr>
          <p:nvPr/>
        </p:nvPicPr>
        <p:blipFill>
          <a:blip r:embed="rId2"/>
          <a:srcRect t="44208" b="6918"/>
          <a:stretch>
            <a:fillRect/>
          </a:stretch>
        </p:blipFill>
        <p:spPr bwMode="auto">
          <a:xfrm>
            <a:off x="639763" y="1365250"/>
            <a:ext cx="10914062" cy="3776663"/>
          </a:xfrm>
          <a:prstGeom prst="rect">
            <a:avLst/>
          </a:prstGeom>
          <a:noFill/>
          <a:ln w="9525">
            <a:noFill/>
            <a:miter lim="800000"/>
            <a:headEnd/>
            <a:tailEnd/>
          </a:ln>
        </p:spPr>
      </p:pic>
      <p:pic>
        <p:nvPicPr>
          <p:cNvPr id="23558" name="Image 49" descr="Une image contenant carte&#10;&#10;Description générée automatiquement"/>
          <p:cNvPicPr>
            <a:picLocks noChangeAspect="1"/>
          </p:cNvPicPr>
          <p:nvPr/>
        </p:nvPicPr>
        <p:blipFill>
          <a:blip r:embed="rId3"/>
          <a:srcRect t="44772" b="7729"/>
          <a:stretch>
            <a:fillRect/>
          </a:stretch>
        </p:blipFill>
        <p:spPr bwMode="auto">
          <a:xfrm>
            <a:off x="644525" y="1422400"/>
            <a:ext cx="10902950" cy="3662363"/>
          </a:xfrm>
          <a:prstGeom prst="rect">
            <a:avLst/>
          </a:prstGeom>
          <a:noFill/>
          <a:ln w="9525">
            <a:noFill/>
            <a:miter lim="800000"/>
            <a:headEnd/>
            <a:tailEnd/>
          </a:ln>
        </p:spPr>
      </p:pic>
      <p:sp>
        <p:nvSpPr>
          <p:cNvPr id="10" name="ZoneTexte 9"/>
          <p:cNvSpPr txBox="1"/>
          <p:nvPr/>
        </p:nvSpPr>
        <p:spPr>
          <a:xfrm>
            <a:off x="635000" y="5538788"/>
            <a:ext cx="2570163" cy="646112"/>
          </a:xfrm>
          <a:prstGeom prst="rect">
            <a:avLst/>
          </a:prstGeom>
          <a:solidFill>
            <a:schemeClr val="accent6">
              <a:lumMod val="40000"/>
              <a:lumOff val="60000"/>
            </a:schemeClr>
          </a:solidFill>
        </p:spPr>
        <p:txBody>
          <a:bodyPr/>
          <a:lstStyle/>
          <a:p>
            <a:pPr algn="ctr" fontAlgn="auto">
              <a:spcBef>
                <a:spcPts val="0"/>
              </a:spcBef>
              <a:spcAft>
                <a:spcPts val="0"/>
              </a:spcAft>
              <a:defRPr/>
            </a:pPr>
            <a:r>
              <a:rPr lang="fr-FR" sz="1200" dirty="0">
                <a:latin typeface="AauxPro OT Regular" panose="02000506030000020004" pitchFamily="50" charset="0"/>
                <a:cs typeface="+mn-cs"/>
              </a:rPr>
              <a:t>L’apaisement de la route de Lavaur (séquençage, paysage et traversées piétonnes)</a:t>
            </a:r>
          </a:p>
          <a:p>
            <a:pPr fontAlgn="auto">
              <a:spcBef>
                <a:spcPts val="0"/>
              </a:spcBef>
              <a:spcAft>
                <a:spcPts val="0"/>
              </a:spcAft>
              <a:defRPr/>
            </a:pPr>
            <a:endParaRPr lang="fr-FR" sz="1400" dirty="0">
              <a:latin typeface="AauxPro OT Regular" panose="02000506030000020004" pitchFamily="50" charset="0"/>
              <a:cs typeface="+mn-cs"/>
            </a:endParaRPr>
          </a:p>
        </p:txBody>
      </p:sp>
      <p:sp>
        <p:nvSpPr>
          <p:cNvPr id="23560" name="ZoneTexte 23"/>
          <p:cNvSpPr txBox="1">
            <a:spLocks noChangeArrowheads="1"/>
          </p:cNvSpPr>
          <p:nvPr/>
        </p:nvSpPr>
        <p:spPr bwMode="auto">
          <a:xfrm>
            <a:off x="3468688" y="5541963"/>
            <a:ext cx="2570162" cy="642937"/>
          </a:xfrm>
          <a:prstGeom prst="rect">
            <a:avLst/>
          </a:prstGeom>
          <a:solidFill>
            <a:srgbClr val="F9D745"/>
          </a:solidFill>
          <a:ln w="9525">
            <a:noFill/>
            <a:miter lim="800000"/>
            <a:headEnd/>
            <a:tailEnd/>
          </a:ln>
        </p:spPr>
        <p:txBody>
          <a:bodyPr/>
          <a:lstStyle/>
          <a:p>
            <a:pPr algn="ctr"/>
            <a:r>
              <a:rPr lang="fr-FR" sz="1200">
                <a:latin typeface="AauxPro OT Regular"/>
              </a:rPr>
              <a:t>Une boucle piétonne à aménager pour relier les équipements publics</a:t>
            </a:r>
          </a:p>
          <a:p>
            <a:pPr algn="just"/>
            <a:endParaRPr lang="fr-FR" sz="1200">
              <a:latin typeface="AauxPro OT Regular"/>
            </a:endParaRPr>
          </a:p>
          <a:p>
            <a:endParaRPr lang="fr-FR" sz="1400">
              <a:latin typeface="AauxPro OT Regular"/>
            </a:endParaRPr>
          </a:p>
        </p:txBody>
      </p:sp>
      <p:sp>
        <p:nvSpPr>
          <p:cNvPr id="23561" name="ZoneTexte 24"/>
          <p:cNvSpPr txBox="1">
            <a:spLocks noChangeArrowheads="1"/>
          </p:cNvSpPr>
          <p:nvPr/>
        </p:nvSpPr>
        <p:spPr bwMode="auto">
          <a:xfrm>
            <a:off x="6300788" y="5541963"/>
            <a:ext cx="2570162" cy="642937"/>
          </a:xfrm>
          <a:prstGeom prst="rect">
            <a:avLst/>
          </a:prstGeom>
          <a:solidFill>
            <a:schemeClr val="tx1"/>
          </a:solidFill>
          <a:ln w="9525">
            <a:noFill/>
            <a:miter lim="800000"/>
            <a:headEnd/>
            <a:tailEnd/>
          </a:ln>
        </p:spPr>
        <p:txBody>
          <a:bodyPr/>
          <a:lstStyle/>
          <a:p>
            <a:pPr algn="just"/>
            <a:endParaRPr lang="fr-FR" sz="1200">
              <a:solidFill>
                <a:schemeClr val="bg1"/>
              </a:solidFill>
              <a:latin typeface="AauxPro OT Regular"/>
            </a:endParaRPr>
          </a:p>
          <a:p>
            <a:pPr algn="ctr"/>
            <a:r>
              <a:rPr lang="fr-FR" sz="1200">
                <a:solidFill>
                  <a:schemeClr val="bg1"/>
                </a:solidFill>
                <a:latin typeface="AauxPro OT Regular"/>
              </a:rPr>
              <a:t>Des secteurs à enjeux à interroger.</a:t>
            </a:r>
          </a:p>
          <a:p>
            <a:pPr algn="just"/>
            <a:endParaRPr lang="fr-FR" sz="1200">
              <a:latin typeface="AauxPro OT Regular"/>
            </a:endParaRPr>
          </a:p>
          <a:p>
            <a:endParaRPr lang="fr-FR" sz="1400">
              <a:latin typeface="AauxPro OT Regular"/>
            </a:endParaRPr>
          </a:p>
        </p:txBody>
      </p:sp>
      <p:sp>
        <p:nvSpPr>
          <p:cNvPr id="23562" name="ZoneTexte 25"/>
          <p:cNvSpPr txBox="1">
            <a:spLocks noChangeArrowheads="1"/>
          </p:cNvSpPr>
          <p:nvPr/>
        </p:nvSpPr>
        <p:spPr bwMode="auto">
          <a:xfrm>
            <a:off x="9029700" y="5541963"/>
            <a:ext cx="2570163" cy="642937"/>
          </a:xfrm>
          <a:prstGeom prst="rect">
            <a:avLst/>
          </a:prstGeom>
          <a:solidFill>
            <a:srgbClr val="C00000"/>
          </a:solidFill>
          <a:ln w="9525">
            <a:noFill/>
            <a:miter lim="800000"/>
            <a:headEnd/>
            <a:tailEnd/>
          </a:ln>
        </p:spPr>
        <p:txBody>
          <a:bodyPr/>
          <a:lstStyle/>
          <a:p>
            <a:pPr algn="ctr"/>
            <a:r>
              <a:rPr lang="fr-FR" sz="1200">
                <a:solidFill>
                  <a:schemeClr val="bg1"/>
                </a:solidFill>
                <a:latin typeface="AauxPro OT Regular"/>
              </a:rPr>
              <a:t>Une circulation à réinterroger à l’échelle du centre-bourg (poids-lourds, aménagement carrefour…)</a:t>
            </a:r>
          </a:p>
          <a:p>
            <a:pPr algn="just"/>
            <a:endParaRPr lang="fr-FR" sz="1200">
              <a:latin typeface="AauxPro OT Regular"/>
            </a:endParaRPr>
          </a:p>
          <a:p>
            <a:endParaRPr lang="fr-FR" sz="1400">
              <a:latin typeface="AauxPro OT Regular"/>
            </a:endParaRPr>
          </a:p>
        </p:txBody>
      </p:sp>
      <p:sp>
        <p:nvSpPr>
          <p:cNvPr id="2" name="Rectangle 1"/>
          <p:cNvSpPr/>
          <p:nvPr/>
        </p:nvSpPr>
        <p:spPr>
          <a:xfrm>
            <a:off x="6534150" y="2790825"/>
            <a:ext cx="942975" cy="63817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16" descr="Une image contenant texte, carte, capture d’écran&#10;&#10;Description générée automatiquement"/>
          <p:cNvPicPr>
            <a:picLocks noChangeAspect="1"/>
          </p:cNvPicPr>
          <p:nvPr/>
        </p:nvPicPr>
        <p:blipFill>
          <a:blip r:embed="rId2"/>
          <a:srcRect r="13362"/>
          <a:stretch>
            <a:fillRect/>
          </a:stretch>
        </p:blipFill>
        <p:spPr bwMode="auto">
          <a:xfrm>
            <a:off x="4643438" y="1533525"/>
            <a:ext cx="7318375" cy="4738688"/>
          </a:xfrm>
          <a:prstGeom prst="rect">
            <a:avLst/>
          </a:prstGeom>
          <a:noFill/>
          <a:ln w="9525">
            <a:noFill/>
            <a:miter lim="800000"/>
            <a:headEnd/>
            <a:tailEnd/>
          </a:ln>
        </p:spPr>
      </p:pic>
      <p:sp>
        <p:nvSpPr>
          <p:cNvPr id="24578" name="Titre 1"/>
          <p:cNvSpPr>
            <a:spLocks noGrp="1"/>
          </p:cNvSpPr>
          <p:nvPr>
            <p:ph type="title"/>
          </p:nvPr>
        </p:nvSpPr>
        <p:spPr>
          <a:xfrm>
            <a:off x="1379538" y="179388"/>
            <a:ext cx="10747375" cy="720725"/>
          </a:xfrm>
        </p:spPr>
        <p:txBody>
          <a:bodyPr/>
          <a:lstStyle/>
          <a:p>
            <a:pPr eaLnBrk="1" hangingPunct="1"/>
            <a:r>
              <a:rPr lang="fr-FR" sz="3200">
                <a:latin typeface="AauxPro OT Black"/>
              </a:rPr>
              <a:t>Circuler à Beaupuy demain : </a:t>
            </a:r>
            <a:br>
              <a:rPr lang="fr-FR" sz="3200">
                <a:latin typeface="AauxPro OT Black"/>
              </a:rPr>
            </a:br>
            <a:r>
              <a:rPr lang="fr-FR" sz="3200">
                <a:latin typeface="AauxPro OT Black"/>
              </a:rPr>
              <a:t>un réaménagement du carrefour</a:t>
            </a:r>
          </a:p>
        </p:txBody>
      </p:sp>
      <p:sp>
        <p:nvSpPr>
          <p:cNvPr id="24579" name="ZoneTexte 11"/>
          <p:cNvSpPr txBox="1">
            <a:spLocks noChangeArrowheads="1"/>
          </p:cNvSpPr>
          <p:nvPr/>
        </p:nvSpPr>
        <p:spPr bwMode="auto">
          <a:xfrm>
            <a:off x="520700" y="1533525"/>
            <a:ext cx="3975100" cy="2112963"/>
          </a:xfrm>
          <a:prstGeom prst="rect">
            <a:avLst/>
          </a:prstGeom>
          <a:noFill/>
          <a:ln w="9525">
            <a:noFill/>
            <a:miter lim="800000"/>
            <a:headEnd/>
            <a:tailEnd/>
          </a:ln>
        </p:spPr>
        <p:txBody>
          <a:bodyPr/>
          <a:lstStyle/>
          <a:p>
            <a:pPr marL="0" lvl="2"/>
            <a:r>
              <a:rPr lang="fr-FR">
                <a:latin typeface="Aaux Next Bold"/>
              </a:rPr>
              <a:t>Une réflexion à penser dans le temps</a:t>
            </a:r>
          </a:p>
          <a:p>
            <a:pPr marL="342900" indent="-342900">
              <a:buFont typeface="Wingdings" pitchFamily="2" charset="2"/>
              <a:buChar char="à"/>
            </a:pPr>
            <a:endParaRPr lang="fr-FR" sz="1400">
              <a:latin typeface="Aaux ProRegular OSF"/>
            </a:endParaRPr>
          </a:p>
          <a:p>
            <a:pPr marL="342900" indent="-342900">
              <a:buFont typeface="Wingdings" pitchFamily="2" charset="2"/>
              <a:buChar char="à"/>
            </a:pPr>
            <a:r>
              <a:rPr lang="fr-FR" sz="1400">
                <a:latin typeface="Aaux ProRegular OSF"/>
              </a:rPr>
              <a:t>Réduire le nombre de branches du carrefour central avec une stratégie mobilité d’accompagnement.</a:t>
            </a:r>
          </a:p>
          <a:p>
            <a:pPr marL="342900" indent="-342900">
              <a:buFont typeface="Wingdings" pitchFamily="2" charset="2"/>
              <a:buChar char="à"/>
            </a:pPr>
            <a:endParaRPr lang="fr-FR" sz="1400">
              <a:latin typeface="Aaux ProRegular OSF"/>
            </a:endParaRPr>
          </a:p>
          <a:p>
            <a:pPr marL="342900" indent="-342900">
              <a:buFont typeface="Wingdings" pitchFamily="2" charset="2"/>
              <a:buChar char="à"/>
            </a:pPr>
            <a:r>
              <a:rPr lang="fr-FR" sz="1400">
                <a:latin typeface="Aaux ProRegular OSF"/>
              </a:rPr>
              <a:t>Réfléchir à un nouveau plan de circulation à l’échelle du projet de centre-bourg pour solutionner les dysfonctionnements actuels du carrefour.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520700" y="1533525"/>
            <a:ext cx="3975100" cy="2578100"/>
          </a:xfrm>
          <a:prstGeom prst="rect">
            <a:avLst/>
          </a:prstGeom>
        </p:spPr>
        <p:txBody>
          <a:bodyPr/>
          <a:lstStyle/>
          <a:p>
            <a:pPr marL="0" lvl="2" fontAlgn="auto">
              <a:spcBef>
                <a:spcPts val="0"/>
              </a:spcBef>
              <a:spcAft>
                <a:spcPts val="0"/>
              </a:spcAft>
              <a:defRPr/>
            </a:pPr>
            <a:r>
              <a:rPr lang="fr-FR" dirty="0">
                <a:latin typeface="Aaux Next Bold" panose="02000506000000020004" pitchFamily="50" charset="0"/>
                <a:cs typeface="+mn-cs"/>
              </a:rPr>
              <a:t>Passer de 6 à 4 branches</a:t>
            </a:r>
          </a:p>
          <a:p>
            <a:pPr marL="0" lvl="2" fontAlgn="auto">
              <a:spcBef>
                <a:spcPts val="0"/>
              </a:spcBef>
              <a:spcAft>
                <a:spcPts val="0"/>
              </a:spcAft>
              <a:defRPr/>
            </a:pPr>
            <a:endParaRPr lang="fr-FR" sz="1400" b="1" dirty="0">
              <a:latin typeface="+mn-lt"/>
              <a:cs typeface="+mn-cs"/>
            </a:endParaRPr>
          </a:p>
          <a:p>
            <a:pPr marL="285750" lvl="2" indent="-285750" fontAlgn="auto">
              <a:spcBef>
                <a:spcPts val="0"/>
              </a:spcBef>
              <a:spcAft>
                <a:spcPts val="0"/>
              </a:spcAft>
              <a:buFont typeface="Wingdings" panose="05000000000000000000" pitchFamily="2" charset="2"/>
              <a:buChar char="à"/>
              <a:defRPr/>
            </a:pPr>
            <a:r>
              <a:rPr lang="fr-FR" sz="1400" dirty="0">
                <a:latin typeface="+mn-lt"/>
                <a:cs typeface="+mn-cs"/>
              </a:rPr>
              <a:t>Déviation de la route de Mondouzil = fermeture d’une partie de l’axe aux flux de transit</a:t>
            </a:r>
          </a:p>
          <a:p>
            <a:pPr marL="285750" lvl="2" indent="-285750" fontAlgn="auto">
              <a:spcBef>
                <a:spcPts val="0"/>
              </a:spcBef>
              <a:spcAft>
                <a:spcPts val="0"/>
              </a:spcAft>
              <a:buFont typeface="Wingdings" panose="05000000000000000000" pitchFamily="2" charset="2"/>
              <a:buChar char="à"/>
              <a:defRPr/>
            </a:pPr>
            <a:endParaRPr lang="fr-FR" sz="1400" dirty="0">
              <a:latin typeface="+mn-lt"/>
              <a:cs typeface="+mn-cs"/>
            </a:endParaRPr>
          </a:p>
          <a:p>
            <a:pPr marL="285750" lvl="2" indent="-285750" fontAlgn="auto">
              <a:spcBef>
                <a:spcPts val="0"/>
              </a:spcBef>
              <a:spcAft>
                <a:spcPts val="0"/>
              </a:spcAft>
              <a:buFont typeface="Wingdings" panose="05000000000000000000" pitchFamily="2" charset="2"/>
              <a:buChar char="à"/>
              <a:defRPr/>
            </a:pPr>
            <a:r>
              <a:rPr lang="fr-FR" sz="1400" dirty="0">
                <a:latin typeface="+mn-lt"/>
                <a:cs typeface="+mn-cs"/>
              </a:rPr>
              <a:t>Création d’une voie en prolongement de la rue du Stade pour connecter la route de Mondouzil et la route de Lavaur</a:t>
            </a:r>
          </a:p>
          <a:p>
            <a:pPr marL="285750" lvl="2" indent="-285750" fontAlgn="auto">
              <a:spcBef>
                <a:spcPts val="0"/>
              </a:spcBef>
              <a:spcAft>
                <a:spcPts val="0"/>
              </a:spcAft>
              <a:buFont typeface="Wingdings" panose="05000000000000000000" pitchFamily="2" charset="2"/>
              <a:buChar char="à"/>
              <a:defRPr/>
            </a:pPr>
            <a:endParaRPr lang="fr-FR" sz="1400" dirty="0">
              <a:latin typeface="+mn-lt"/>
              <a:cs typeface="+mn-cs"/>
            </a:endParaRPr>
          </a:p>
          <a:p>
            <a:pPr marL="285750" lvl="2" indent="-285750" fontAlgn="auto">
              <a:spcBef>
                <a:spcPts val="0"/>
              </a:spcBef>
              <a:spcAft>
                <a:spcPts val="0"/>
              </a:spcAft>
              <a:buFont typeface="Wingdings" panose="05000000000000000000" pitchFamily="2" charset="2"/>
              <a:buChar char="à"/>
              <a:defRPr/>
            </a:pPr>
            <a:r>
              <a:rPr lang="fr-FR" sz="1400" dirty="0">
                <a:latin typeface="+mn-lt"/>
                <a:cs typeface="+mn-cs"/>
                <a:sym typeface="Wingdings" panose="05000000000000000000" pitchFamily="2" charset="2"/>
              </a:rPr>
              <a:t>Création d‘un carrefour giratoire</a:t>
            </a:r>
          </a:p>
          <a:p>
            <a:pPr marL="285750" lvl="2" indent="-285750" fontAlgn="auto">
              <a:spcBef>
                <a:spcPts val="0"/>
              </a:spcBef>
              <a:spcAft>
                <a:spcPts val="0"/>
              </a:spcAft>
              <a:buFont typeface="Wingdings" panose="05000000000000000000" pitchFamily="2" charset="2"/>
              <a:buChar char="à"/>
              <a:defRPr/>
            </a:pPr>
            <a:endParaRPr lang="fr-FR" sz="1400" dirty="0">
              <a:latin typeface="+mn-lt"/>
              <a:cs typeface="+mn-cs"/>
              <a:sym typeface="Wingdings" panose="05000000000000000000" pitchFamily="2" charset="2"/>
            </a:endParaRPr>
          </a:p>
          <a:p>
            <a:pPr marL="285750" lvl="2" indent="-285750" fontAlgn="auto">
              <a:spcBef>
                <a:spcPts val="0"/>
              </a:spcBef>
              <a:spcAft>
                <a:spcPts val="0"/>
              </a:spcAft>
              <a:buFont typeface="Wingdings" panose="05000000000000000000" pitchFamily="2" charset="2"/>
              <a:buChar char="à"/>
              <a:defRPr/>
            </a:pPr>
            <a:r>
              <a:rPr lang="fr-FR" sz="1400" dirty="0">
                <a:latin typeface="+mn-lt"/>
                <a:cs typeface="+mn-cs"/>
                <a:sym typeface="Wingdings" panose="05000000000000000000" pitchFamily="2" charset="2"/>
              </a:rPr>
              <a:t>Connexion de la route de Castelmaurou sur la route de Gragnague en recul du carrefour giratoire</a:t>
            </a:r>
          </a:p>
          <a:p>
            <a:pPr marL="285750" lvl="2" indent="-285750" fontAlgn="auto">
              <a:spcBef>
                <a:spcPts val="0"/>
              </a:spcBef>
              <a:spcAft>
                <a:spcPts val="0"/>
              </a:spcAft>
              <a:buFont typeface="Wingdings" panose="05000000000000000000" pitchFamily="2" charset="2"/>
              <a:buChar char="à"/>
              <a:defRPr/>
            </a:pPr>
            <a:endParaRPr lang="fr-FR" sz="1400" dirty="0">
              <a:latin typeface="+mn-lt"/>
              <a:cs typeface="+mn-cs"/>
              <a:sym typeface="Wingdings" panose="05000000000000000000" pitchFamily="2" charset="2"/>
            </a:endParaRPr>
          </a:p>
          <a:p>
            <a:pPr marL="285750" lvl="2" indent="-285750" fontAlgn="auto">
              <a:spcBef>
                <a:spcPts val="0"/>
              </a:spcBef>
              <a:spcAft>
                <a:spcPts val="0"/>
              </a:spcAft>
              <a:buFont typeface="Wingdings" panose="05000000000000000000" pitchFamily="2" charset="2"/>
              <a:buChar char="à"/>
              <a:defRPr/>
            </a:pPr>
            <a:r>
              <a:rPr lang="fr-FR" sz="1400" dirty="0">
                <a:latin typeface="+mn-lt"/>
                <a:cs typeface="+mn-cs"/>
              </a:rPr>
              <a:t>Apaisement de la route de Lavaur</a:t>
            </a:r>
          </a:p>
          <a:p>
            <a:pPr marL="0" lvl="2" fontAlgn="auto">
              <a:spcBef>
                <a:spcPts val="0"/>
              </a:spcBef>
              <a:spcAft>
                <a:spcPts val="0"/>
              </a:spcAft>
              <a:defRPr/>
            </a:pPr>
            <a:endParaRPr lang="fr-FR" sz="1400" b="1" dirty="0">
              <a:latin typeface="+mn-lt"/>
              <a:cs typeface="+mn-cs"/>
            </a:endParaRPr>
          </a:p>
          <a:p>
            <a:pPr marL="285750" lvl="2" indent="-285750" fontAlgn="auto">
              <a:spcBef>
                <a:spcPts val="0"/>
              </a:spcBef>
              <a:spcAft>
                <a:spcPts val="0"/>
              </a:spcAft>
              <a:buFont typeface="Wingdings" panose="05000000000000000000" pitchFamily="2" charset="2"/>
              <a:buChar char="à"/>
              <a:defRPr/>
            </a:pPr>
            <a:endParaRPr lang="fr-FR" sz="1400" b="1" dirty="0">
              <a:latin typeface="+mn-lt"/>
              <a:cs typeface="+mn-cs"/>
            </a:endParaRPr>
          </a:p>
        </p:txBody>
      </p:sp>
      <p:pic>
        <p:nvPicPr>
          <p:cNvPr id="25602" name="Image 16" descr="Une image contenant texte, carte, capture d’écran&#10;&#10;Description générée automatiquement"/>
          <p:cNvPicPr>
            <a:picLocks noChangeAspect="1"/>
          </p:cNvPicPr>
          <p:nvPr/>
        </p:nvPicPr>
        <p:blipFill>
          <a:blip r:embed="rId2"/>
          <a:srcRect r="13362"/>
          <a:stretch>
            <a:fillRect/>
          </a:stretch>
        </p:blipFill>
        <p:spPr bwMode="auto">
          <a:xfrm>
            <a:off x="4643438" y="1533525"/>
            <a:ext cx="7318375" cy="4738688"/>
          </a:xfrm>
          <a:prstGeom prst="rect">
            <a:avLst/>
          </a:prstGeom>
          <a:noFill/>
          <a:ln w="9525">
            <a:noFill/>
            <a:miter lim="800000"/>
            <a:headEnd/>
            <a:tailEnd/>
          </a:ln>
        </p:spPr>
      </p:pic>
      <p:sp>
        <p:nvSpPr>
          <p:cNvPr id="25603" name="Titre 1"/>
          <p:cNvSpPr>
            <a:spLocks noGrp="1"/>
          </p:cNvSpPr>
          <p:nvPr>
            <p:ph type="title"/>
          </p:nvPr>
        </p:nvSpPr>
        <p:spPr>
          <a:xfrm>
            <a:off x="1379538" y="179388"/>
            <a:ext cx="10747375" cy="720725"/>
          </a:xfrm>
        </p:spPr>
        <p:txBody>
          <a:bodyPr/>
          <a:lstStyle/>
          <a:p>
            <a:pPr eaLnBrk="1" hangingPunct="1"/>
            <a:r>
              <a:rPr lang="fr-FR" sz="3200">
                <a:latin typeface="AauxPro OT Black"/>
              </a:rPr>
              <a:t>Circuler à Beaupuy demain : </a:t>
            </a:r>
            <a:br>
              <a:rPr lang="fr-FR" sz="3200">
                <a:latin typeface="AauxPro OT Black"/>
              </a:rPr>
            </a:br>
            <a:r>
              <a:rPr lang="fr-FR" sz="3200">
                <a:latin typeface="AauxPro OT Black"/>
              </a:rPr>
              <a:t>un réaménagement du carrefour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70013F89-668F-4B8A-89B7-A594727F8E1A}" type="slidenum">
              <a:rPr lang="fr-FR"/>
              <a:pPr>
                <a:defRPr/>
              </a:pPr>
              <a:t>18</a:t>
            </a:fld>
            <a:endParaRPr lang="fr-FR" dirty="0"/>
          </a:p>
        </p:txBody>
      </p:sp>
      <p:sp>
        <p:nvSpPr>
          <p:cNvPr id="26626" name="Titre 1"/>
          <p:cNvSpPr>
            <a:spLocks noGrp="1"/>
          </p:cNvSpPr>
          <p:nvPr>
            <p:ph type="title"/>
          </p:nvPr>
        </p:nvSpPr>
        <p:spPr>
          <a:xfrm>
            <a:off x="1379538" y="246063"/>
            <a:ext cx="10747375" cy="720725"/>
          </a:xfrm>
        </p:spPr>
        <p:txBody>
          <a:bodyPr/>
          <a:lstStyle/>
          <a:p>
            <a:pPr eaLnBrk="1" hangingPunct="1"/>
            <a:r>
              <a:rPr lang="fr-FR" sz="3200">
                <a:latin typeface="AauxPro OT Black"/>
              </a:rPr>
              <a:t>Le cœur de bourg de Beaupuy</a:t>
            </a:r>
            <a:br>
              <a:rPr lang="fr-FR" sz="3200">
                <a:latin typeface="AauxPro OT Black"/>
              </a:rPr>
            </a:br>
            <a:r>
              <a:rPr lang="fr-FR" sz="1800">
                <a:latin typeface="AauxPro OT Black"/>
              </a:rPr>
              <a:t>Une valorisation autour des équipements publics pour un cœur de bourg convivial</a:t>
            </a:r>
            <a:endParaRPr lang="fr-FR" sz="3200">
              <a:latin typeface="AauxPro OT Black"/>
            </a:endParaRPr>
          </a:p>
        </p:txBody>
      </p:sp>
      <p:pic>
        <p:nvPicPr>
          <p:cNvPr id="26627" name="Image 8" descr="Une image contenant carte, texte&#10;&#10;Description générée automatiquement"/>
          <p:cNvPicPr>
            <a:picLocks noChangeAspect="1"/>
          </p:cNvPicPr>
          <p:nvPr/>
        </p:nvPicPr>
        <p:blipFill>
          <a:blip r:embed="rId2"/>
          <a:srcRect l="139" t="9846" r="983" b="14124"/>
          <a:stretch>
            <a:fillRect/>
          </a:stretch>
        </p:blipFill>
        <p:spPr bwMode="auto">
          <a:xfrm>
            <a:off x="1379538" y="1320800"/>
            <a:ext cx="9459912" cy="5194300"/>
          </a:xfrm>
          <a:prstGeom prst="rect">
            <a:avLst/>
          </a:prstGeom>
          <a:noFill/>
          <a:ln w="9525">
            <a:noFill/>
            <a:miter lim="800000"/>
            <a:headEnd/>
            <a:tailEnd/>
          </a:ln>
        </p:spPr>
      </p:pic>
      <p:sp>
        <p:nvSpPr>
          <p:cNvPr id="26628" name="ZoneTexte 11"/>
          <p:cNvSpPr txBox="1">
            <a:spLocks noChangeArrowheads="1"/>
          </p:cNvSpPr>
          <p:nvPr/>
        </p:nvSpPr>
        <p:spPr bwMode="auto">
          <a:xfrm rot="-494396">
            <a:off x="1695450" y="4829175"/>
            <a:ext cx="1052513" cy="230188"/>
          </a:xfrm>
          <a:prstGeom prst="rect">
            <a:avLst/>
          </a:prstGeom>
          <a:noFill/>
          <a:ln w="9525">
            <a:noFill/>
            <a:miter lim="800000"/>
            <a:headEnd/>
            <a:tailEnd/>
          </a:ln>
        </p:spPr>
        <p:txBody>
          <a:bodyPr>
            <a:spAutoFit/>
          </a:bodyPr>
          <a:lstStyle/>
          <a:p>
            <a:r>
              <a:rPr lang="fr-FR" sz="900">
                <a:latin typeface="AauxPro OT Regular"/>
              </a:rPr>
              <a:t>Route de Lavaur</a:t>
            </a:r>
            <a:endParaRPr lang="fr-FR" sz="900">
              <a:latin typeface="Aaux ProRegular OSF"/>
            </a:endParaRPr>
          </a:p>
        </p:txBody>
      </p:sp>
      <p:sp>
        <p:nvSpPr>
          <p:cNvPr id="26629" name="ZoneTexte 12"/>
          <p:cNvSpPr txBox="1">
            <a:spLocks noChangeArrowheads="1"/>
          </p:cNvSpPr>
          <p:nvPr/>
        </p:nvSpPr>
        <p:spPr bwMode="auto">
          <a:xfrm rot="661055">
            <a:off x="4630738" y="5276850"/>
            <a:ext cx="1052512" cy="231775"/>
          </a:xfrm>
          <a:prstGeom prst="rect">
            <a:avLst/>
          </a:prstGeom>
          <a:noFill/>
          <a:ln w="9525">
            <a:noFill/>
            <a:miter lim="800000"/>
            <a:headEnd/>
            <a:tailEnd/>
          </a:ln>
        </p:spPr>
        <p:txBody>
          <a:bodyPr>
            <a:spAutoFit/>
          </a:bodyPr>
          <a:lstStyle/>
          <a:p>
            <a:r>
              <a:rPr lang="fr-FR" sz="900">
                <a:latin typeface="AauxPro OT Regular"/>
              </a:rPr>
              <a:t>Rue du Stade</a:t>
            </a:r>
            <a:endParaRPr lang="fr-FR" sz="900">
              <a:latin typeface="Aaux ProRegular OSF"/>
            </a:endParaRPr>
          </a:p>
        </p:txBody>
      </p:sp>
      <p:sp>
        <p:nvSpPr>
          <p:cNvPr id="26630" name="ZoneTexte 13"/>
          <p:cNvSpPr txBox="1">
            <a:spLocks noChangeArrowheads="1"/>
          </p:cNvSpPr>
          <p:nvPr/>
        </p:nvSpPr>
        <p:spPr bwMode="auto">
          <a:xfrm rot="-3135817">
            <a:off x="8057357" y="2702719"/>
            <a:ext cx="1492250" cy="230187"/>
          </a:xfrm>
          <a:prstGeom prst="rect">
            <a:avLst/>
          </a:prstGeom>
          <a:noFill/>
          <a:ln w="9525">
            <a:noFill/>
            <a:miter lim="800000"/>
            <a:headEnd/>
            <a:tailEnd/>
          </a:ln>
        </p:spPr>
        <p:txBody>
          <a:bodyPr>
            <a:spAutoFit/>
          </a:bodyPr>
          <a:lstStyle/>
          <a:p>
            <a:r>
              <a:rPr lang="fr-FR" sz="900">
                <a:latin typeface="AauxPro OT Regular"/>
              </a:rPr>
              <a:t>Chemin de Cayzaguel</a:t>
            </a:r>
            <a:endParaRPr lang="fr-FR" sz="900">
              <a:latin typeface="Aaux ProRegular OSF"/>
            </a:endParaRPr>
          </a:p>
        </p:txBody>
      </p:sp>
      <p:sp>
        <p:nvSpPr>
          <p:cNvPr id="26631" name="ZoneTexte 14"/>
          <p:cNvSpPr txBox="1">
            <a:spLocks noChangeArrowheads="1"/>
          </p:cNvSpPr>
          <p:nvPr/>
        </p:nvSpPr>
        <p:spPr bwMode="auto">
          <a:xfrm rot="2852745">
            <a:off x="4859338" y="1835150"/>
            <a:ext cx="1492250" cy="231775"/>
          </a:xfrm>
          <a:prstGeom prst="rect">
            <a:avLst/>
          </a:prstGeom>
          <a:noFill/>
          <a:ln w="9525">
            <a:noFill/>
            <a:miter lim="800000"/>
            <a:headEnd/>
            <a:tailEnd/>
          </a:ln>
        </p:spPr>
        <p:txBody>
          <a:bodyPr>
            <a:spAutoFit/>
          </a:bodyPr>
          <a:lstStyle/>
          <a:p>
            <a:r>
              <a:rPr lang="fr-FR" sz="900">
                <a:latin typeface="AauxPro OT Regular"/>
              </a:rPr>
              <a:t>Route de Castelmaurou</a:t>
            </a:r>
            <a:endParaRPr lang="fr-FR" sz="900">
              <a:latin typeface="Aaux ProRegular OSF"/>
            </a:endParaRPr>
          </a:p>
        </p:txBody>
      </p:sp>
      <p:sp>
        <p:nvSpPr>
          <p:cNvPr id="26632" name="ZoneTexte 15"/>
          <p:cNvSpPr txBox="1">
            <a:spLocks noChangeArrowheads="1"/>
          </p:cNvSpPr>
          <p:nvPr/>
        </p:nvSpPr>
        <p:spPr bwMode="auto">
          <a:xfrm rot="-4259527">
            <a:off x="6765132" y="1602581"/>
            <a:ext cx="1492250" cy="230187"/>
          </a:xfrm>
          <a:prstGeom prst="rect">
            <a:avLst/>
          </a:prstGeom>
          <a:noFill/>
          <a:ln w="9525">
            <a:noFill/>
            <a:miter lim="800000"/>
            <a:headEnd/>
            <a:tailEnd/>
          </a:ln>
        </p:spPr>
        <p:txBody>
          <a:bodyPr>
            <a:spAutoFit/>
          </a:bodyPr>
          <a:lstStyle/>
          <a:p>
            <a:r>
              <a:rPr lang="fr-FR" sz="900">
                <a:latin typeface="AauxPro OT Regular"/>
              </a:rPr>
              <a:t>Route de Gragnague</a:t>
            </a:r>
            <a:endParaRPr lang="fr-FR" sz="900">
              <a:latin typeface="Aaux ProRegular OSF"/>
            </a:endParaRPr>
          </a:p>
        </p:txBody>
      </p:sp>
      <p:sp>
        <p:nvSpPr>
          <p:cNvPr id="26633" name="ZoneTexte 16"/>
          <p:cNvSpPr txBox="1">
            <a:spLocks noChangeArrowheads="1"/>
          </p:cNvSpPr>
          <p:nvPr/>
        </p:nvSpPr>
        <p:spPr bwMode="auto">
          <a:xfrm rot="-481990">
            <a:off x="5562600" y="3825875"/>
            <a:ext cx="458788" cy="184150"/>
          </a:xfrm>
          <a:prstGeom prst="rect">
            <a:avLst/>
          </a:prstGeom>
          <a:noFill/>
          <a:ln w="9525">
            <a:noFill/>
            <a:miter lim="800000"/>
            <a:headEnd/>
            <a:tailEnd/>
          </a:ln>
        </p:spPr>
        <p:txBody>
          <a:bodyPr>
            <a:spAutoFit/>
          </a:bodyPr>
          <a:lstStyle/>
          <a:p>
            <a:r>
              <a:rPr lang="fr-FR" sz="600">
                <a:solidFill>
                  <a:schemeClr val="bg1"/>
                </a:solidFill>
                <a:latin typeface="AauxPro OT Regular"/>
              </a:rPr>
              <a:t>école</a:t>
            </a:r>
            <a:endParaRPr lang="fr-FR" sz="600">
              <a:solidFill>
                <a:schemeClr val="bg1"/>
              </a:solidFill>
              <a:latin typeface="Aaux ProRegular OSF"/>
            </a:endParaRPr>
          </a:p>
        </p:txBody>
      </p:sp>
      <p:sp>
        <p:nvSpPr>
          <p:cNvPr id="26634" name="ZoneTexte 17"/>
          <p:cNvSpPr txBox="1">
            <a:spLocks noChangeArrowheads="1"/>
          </p:cNvSpPr>
          <p:nvPr/>
        </p:nvSpPr>
        <p:spPr bwMode="auto">
          <a:xfrm rot="-446993">
            <a:off x="4403725" y="3168650"/>
            <a:ext cx="458788" cy="184150"/>
          </a:xfrm>
          <a:prstGeom prst="rect">
            <a:avLst/>
          </a:prstGeom>
          <a:noFill/>
          <a:ln w="9525">
            <a:noFill/>
            <a:miter lim="800000"/>
            <a:headEnd/>
            <a:tailEnd/>
          </a:ln>
        </p:spPr>
        <p:txBody>
          <a:bodyPr>
            <a:spAutoFit/>
          </a:bodyPr>
          <a:lstStyle/>
          <a:p>
            <a:r>
              <a:rPr lang="fr-FR" sz="600">
                <a:solidFill>
                  <a:schemeClr val="bg1"/>
                </a:solidFill>
                <a:latin typeface="AauxPro OT Regular"/>
              </a:rPr>
              <a:t>église</a:t>
            </a:r>
            <a:endParaRPr lang="fr-FR" sz="600">
              <a:solidFill>
                <a:schemeClr val="bg1"/>
              </a:solidFill>
              <a:latin typeface="Aaux ProRegular OSF"/>
            </a:endParaRPr>
          </a:p>
        </p:txBody>
      </p:sp>
      <p:sp>
        <p:nvSpPr>
          <p:cNvPr id="26635" name="ZoneTexte 18"/>
          <p:cNvSpPr txBox="1">
            <a:spLocks noChangeArrowheads="1"/>
          </p:cNvSpPr>
          <p:nvPr/>
        </p:nvSpPr>
        <p:spPr bwMode="auto">
          <a:xfrm rot="-3142671">
            <a:off x="9421813" y="3387725"/>
            <a:ext cx="501650" cy="184150"/>
          </a:xfrm>
          <a:prstGeom prst="rect">
            <a:avLst/>
          </a:prstGeom>
          <a:noFill/>
          <a:ln w="9525">
            <a:noFill/>
            <a:miter lim="800000"/>
            <a:headEnd/>
            <a:tailEnd/>
          </a:ln>
        </p:spPr>
        <p:txBody>
          <a:bodyPr>
            <a:spAutoFit/>
          </a:bodyPr>
          <a:lstStyle/>
          <a:p>
            <a:r>
              <a:rPr lang="fr-FR" sz="600">
                <a:solidFill>
                  <a:schemeClr val="bg1"/>
                </a:solidFill>
                <a:latin typeface="AauxPro OT Regular"/>
              </a:rPr>
              <a:t>Salle po.</a:t>
            </a:r>
            <a:endParaRPr lang="fr-FR" sz="600">
              <a:solidFill>
                <a:schemeClr val="bg1"/>
              </a:solidFill>
              <a:latin typeface="Aaux ProRegular OSF"/>
            </a:endParaRPr>
          </a:p>
        </p:txBody>
      </p:sp>
      <p:sp>
        <p:nvSpPr>
          <p:cNvPr id="26636" name="ZoneTexte 19"/>
          <p:cNvSpPr txBox="1">
            <a:spLocks noChangeArrowheads="1"/>
          </p:cNvSpPr>
          <p:nvPr/>
        </p:nvSpPr>
        <p:spPr bwMode="auto">
          <a:xfrm rot="-4272213">
            <a:off x="6138069" y="5807869"/>
            <a:ext cx="1301750" cy="230188"/>
          </a:xfrm>
          <a:prstGeom prst="rect">
            <a:avLst/>
          </a:prstGeom>
          <a:noFill/>
          <a:ln w="9525">
            <a:noFill/>
            <a:miter lim="800000"/>
            <a:headEnd/>
            <a:tailEnd/>
          </a:ln>
        </p:spPr>
        <p:txBody>
          <a:bodyPr>
            <a:spAutoFit/>
          </a:bodyPr>
          <a:lstStyle/>
          <a:p>
            <a:r>
              <a:rPr lang="fr-FR" sz="900">
                <a:latin typeface="AauxPro OT Regular"/>
              </a:rPr>
              <a:t>Route de Mondouzil</a:t>
            </a:r>
            <a:endParaRPr lang="fr-FR" sz="900">
              <a:latin typeface="Aaux ProRegular OSF"/>
            </a:endParaRPr>
          </a:p>
        </p:txBody>
      </p:sp>
      <p:sp>
        <p:nvSpPr>
          <p:cNvPr id="26637" name="ZoneTexte 20"/>
          <p:cNvSpPr txBox="1">
            <a:spLocks noChangeArrowheads="1"/>
          </p:cNvSpPr>
          <p:nvPr/>
        </p:nvSpPr>
        <p:spPr bwMode="auto">
          <a:xfrm rot="-3852933">
            <a:off x="1641475" y="3549650"/>
            <a:ext cx="1303338" cy="230188"/>
          </a:xfrm>
          <a:prstGeom prst="rect">
            <a:avLst/>
          </a:prstGeom>
          <a:noFill/>
          <a:ln w="9525">
            <a:noFill/>
            <a:miter lim="800000"/>
            <a:headEnd/>
            <a:tailEnd/>
          </a:ln>
        </p:spPr>
        <p:txBody>
          <a:bodyPr>
            <a:spAutoFit/>
          </a:bodyPr>
          <a:lstStyle/>
          <a:p>
            <a:r>
              <a:rPr lang="fr-FR" sz="900">
                <a:latin typeface="AauxPro OT Regular"/>
              </a:rPr>
              <a:t>Route de Mondouzil</a:t>
            </a:r>
            <a:endParaRPr lang="fr-FR" sz="900">
              <a:latin typeface="Aaux ProRegular OSF"/>
            </a:endParaRPr>
          </a:p>
        </p:txBody>
      </p:sp>
      <p:sp>
        <p:nvSpPr>
          <p:cNvPr id="26638" name="ZoneTexte 21"/>
          <p:cNvSpPr txBox="1">
            <a:spLocks noChangeArrowheads="1"/>
          </p:cNvSpPr>
          <p:nvPr/>
        </p:nvSpPr>
        <p:spPr bwMode="auto">
          <a:xfrm rot="-481990">
            <a:off x="6372225" y="3913188"/>
            <a:ext cx="458788" cy="184150"/>
          </a:xfrm>
          <a:prstGeom prst="rect">
            <a:avLst/>
          </a:prstGeom>
          <a:noFill/>
          <a:ln w="9525">
            <a:noFill/>
            <a:miter lim="800000"/>
            <a:headEnd/>
            <a:tailEnd/>
          </a:ln>
        </p:spPr>
        <p:txBody>
          <a:bodyPr>
            <a:spAutoFit/>
          </a:bodyPr>
          <a:lstStyle/>
          <a:p>
            <a:r>
              <a:rPr lang="fr-FR" sz="600">
                <a:solidFill>
                  <a:schemeClr val="bg1"/>
                </a:solidFill>
                <a:latin typeface="AauxPro OT Regular"/>
              </a:rPr>
              <a:t>mairie</a:t>
            </a:r>
            <a:endParaRPr lang="fr-FR" sz="600">
              <a:solidFill>
                <a:schemeClr val="bg1"/>
              </a:solidFill>
              <a:latin typeface="Aaux ProRegular OSF"/>
            </a:endParaRPr>
          </a:p>
        </p:txBody>
      </p:sp>
      <p:sp>
        <p:nvSpPr>
          <p:cNvPr id="26639" name="ZoneTexte 22"/>
          <p:cNvSpPr txBox="1">
            <a:spLocks noChangeArrowheads="1"/>
          </p:cNvSpPr>
          <p:nvPr/>
        </p:nvSpPr>
        <p:spPr bwMode="auto">
          <a:xfrm rot="-3274008">
            <a:off x="9905206" y="3323432"/>
            <a:ext cx="506413" cy="184150"/>
          </a:xfrm>
          <a:prstGeom prst="rect">
            <a:avLst/>
          </a:prstGeom>
          <a:noFill/>
          <a:ln w="9525">
            <a:noFill/>
            <a:miter lim="800000"/>
            <a:headEnd/>
            <a:tailEnd/>
          </a:ln>
        </p:spPr>
        <p:txBody>
          <a:bodyPr>
            <a:spAutoFit/>
          </a:bodyPr>
          <a:lstStyle/>
          <a:p>
            <a:r>
              <a:rPr lang="fr-FR" sz="600">
                <a:solidFill>
                  <a:schemeClr val="bg1"/>
                </a:solidFill>
                <a:latin typeface="AauxPro OT Regular"/>
              </a:rPr>
              <a:t>Salle po.</a:t>
            </a:r>
            <a:endParaRPr lang="fr-FR" sz="600">
              <a:solidFill>
                <a:schemeClr val="bg1"/>
              </a:solidFill>
              <a:latin typeface="Aaux ProRegular OSF"/>
            </a:endParaRPr>
          </a:p>
        </p:txBody>
      </p:sp>
      <p:sp>
        <p:nvSpPr>
          <p:cNvPr id="24" name="ZoneTexte 23"/>
          <p:cNvSpPr txBox="1"/>
          <p:nvPr/>
        </p:nvSpPr>
        <p:spPr>
          <a:xfrm rot="1597644">
            <a:off x="3246438" y="1982788"/>
            <a:ext cx="506412" cy="184150"/>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cimetière</a:t>
            </a:r>
            <a:r>
              <a:rPr lang="fr-FR" sz="600" dirty="0">
                <a:solidFill>
                  <a:schemeClr val="bg1"/>
                </a:solidFill>
                <a:latin typeface="AauxPro OT Regular"/>
                <a:cs typeface="+mn-cs"/>
              </a:rPr>
              <a:t>.</a:t>
            </a:r>
            <a:endParaRPr lang="fr-FR" sz="600" dirty="0">
              <a:solidFill>
                <a:schemeClr val="bg1"/>
              </a:solidFill>
              <a:latin typeface="+mn-lt"/>
              <a:cs typeface="+mn-cs"/>
            </a:endParaRPr>
          </a:p>
        </p:txBody>
      </p:sp>
      <p:sp>
        <p:nvSpPr>
          <p:cNvPr id="25" name="ZoneTexte 24"/>
          <p:cNvSpPr txBox="1"/>
          <p:nvPr/>
        </p:nvSpPr>
        <p:spPr>
          <a:xfrm rot="1076382">
            <a:off x="4313238" y="5973763"/>
            <a:ext cx="504825" cy="185737"/>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stade</a:t>
            </a:r>
            <a:endParaRPr lang="fr-FR" sz="600" dirty="0">
              <a:solidFill>
                <a:schemeClr val="bg1"/>
              </a:solidFill>
              <a:latin typeface="+mn-lt"/>
              <a:cs typeface="+mn-cs"/>
            </a:endParaRPr>
          </a:p>
        </p:txBody>
      </p:sp>
      <p:sp>
        <p:nvSpPr>
          <p:cNvPr id="26" name="ZoneTexte 25"/>
          <p:cNvSpPr txBox="1"/>
          <p:nvPr/>
        </p:nvSpPr>
        <p:spPr>
          <a:xfrm rot="17517680">
            <a:off x="3194051" y="6057900"/>
            <a:ext cx="506412" cy="185737"/>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halle</a:t>
            </a:r>
            <a:endParaRPr lang="fr-FR" sz="600" dirty="0">
              <a:solidFill>
                <a:schemeClr val="bg1"/>
              </a:solidFill>
              <a:latin typeface="+mn-lt"/>
              <a:cs typeface="+mn-cs"/>
            </a:endParaRPr>
          </a:p>
        </p:txBody>
      </p:sp>
      <p:sp>
        <p:nvSpPr>
          <p:cNvPr id="27" name="ZoneTexte 26"/>
          <p:cNvSpPr txBox="1"/>
          <p:nvPr/>
        </p:nvSpPr>
        <p:spPr>
          <a:xfrm rot="17517680">
            <a:off x="3399631" y="5525294"/>
            <a:ext cx="504825" cy="185738"/>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tennis</a:t>
            </a:r>
            <a:endParaRPr lang="fr-FR" sz="600" dirty="0">
              <a:solidFill>
                <a:schemeClr val="bg1"/>
              </a:solidFill>
              <a:latin typeface="+mn-lt"/>
              <a:cs typeface="+mn-cs"/>
            </a:endParaRPr>
          </a:p>
        </p:txBody>
      </p:sp>
      <p:cxnSp>
        <p:nvCxnSpPr>
          <p:cNvPr id="29" name="Connecteur droit 28"/>
          <p:cNvCxnSpPr>
            <a:cxnSpLocks/>
          </p:cNvCxnSpPr>
          <p:nvPr/>
        </p:nvCxnSpPr>
        <p:spPr>
          <a:xfrm>
            <a:off x="4154488" y="3675063"/>
            <a:ext cx="103187" cy="739775"/>
          </a:xfrm>
          <a:prstGeom prst="line">
            <a:avLst/>
          </a:prstGeom>
          <a:ln w="12700"/>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 9" descr="Une image contenant carte, texte&#10;&#10;Description générée automatiquement"/>
          <p:cNvPicPr>
            <a:picLocks noChangeAspect="1"/>
          </p:cNvPicPr>
          <p:nvPr/>
        </p:nvPicPr>
        <p:blipFill>
          <a:blip r:embed="rId2"/>
          <a:srcRect l="1971" t="9846" r="5640" b="14124"/>
          <a:stretch>
            <a:fillRect/>
          </a:stretch>
        </p:blipFill>
        <p:spPr bwMode="auto">
          <a:xfrm>
            <a:off x="4081463" y="1728788"/>
            <a:ext cx="8110537" cy="4767262"/>
          </a:xfrm>
          <a:prstGeom prst="rect">
            <a:avLst/>
          </a:prstGeom>
          <a:noFill/>
          <a:ln w="9525">
            <a:noFill/>
            <a:miter lim="800000"/>
            <a:headEnd/>
            <a:tailEnd/>
          </a:ln>
        </p:spPr>
      </p:pic>
      <p:sp>
        <p:nvSpPr>
          <p:cNvPr id="7" name="Espace réservé du numéro de diapositive 6"/>
          <p:cNvSpPr>
            <a:spLocks noGrp="1"/>
          </p:cNvSpPr>
          <p:nvPr>
            <p:ph type="sldNum" sz="quarter" idx="10"/>
          </p:nvPr>
        </p:nvSpPr>
        <p:spPr/>
        <p:txBody>
          <a:bodyPr/>
          <a:lstStyle/>
          <a:p>
            <a:pPr>
              <a:defRPr/>
            </a:pPr>
            <a:fld id="{588BD845-C845-41F5-808F-B7BDE77233AC}" type="slidenum">
              <a:rPr lang="fr-FR"/>
              <a:pPr>
                <a:defRPr/>
              </a:pPr>
              <a:t>19</a:t>
            </a:fld>
            <a:endParaRPr lang="fr-FR" dirty="0"/>
          </a:p>
        </p:txBody>
      </p:sp>
      <p:sp>
        <p:nvSpPr>
          <p:cNvPr id="27651" name="Titre 1"/>
          <p:cNvSpPr>
            <a:spLocks noGrp="1"/>
          </p:cNvSpPr>
          <p:nvPr>
            <p:ph type="title"/>
          </p:nvPr>
        </p:nvSpPr>
        <p:spPr>
          <a:xfrm>
            <a:off x="1379538" y="246063"/>
            <a:ext cx="10747375" cy="720725"/>
          </a:xfrm>
        </p:spPr>
        <p:txBody>
          <a:bodyPr/>
          <a:lstStyle/>
          <a:p>
            <a:pPr eaLnBrk="1" hangingPunct="1"/>
            <a:r>
              <a:rPr lang="fr-FR" sz="3200">
                <a:latin typeface="AauxPro OT Black"/>
              </a:rPr>
              <a:t>Le cœur de bourg de Beaupuy</a:t>
            </a:r>
            <a:br>
              <a:rPr lang="fr-FR" sz="3200">
                <a:latin typeface="AauxPro OT Black"/>
              </a:rPr>
            </a:br>
            <a:r>
              <a:rPr lang="fr-FR" sz="1800">
                <a:latin typeface="AauxPro OT Black"/>
              </a:rPr>
              <a:t>Principes urbains d’aménagement</a:t>
            </a:r>
            <a:endParaRPr lang="fr-FR" sz="3200">
              <a:latin typeface="AauxPro OT Black"/>
            </a:endParaRPr>
          </a:p>
        </p:txBody>
      </p:sp>
      <p:sp>
        <p:nvSpPr>
          <p:cNvPr id="27652" name="ZoneTexte 13"/>
          <p:cNvSpPr txBox="1">
            <a:spLocks noChangeArrowheads="1"/>
          </p:cNvSpPr>
          <p:nvPr/>
        </p:nvSpPr>
        <p:spPr bwMode="auto">
          <a:xfrm>
            <a:off x="754063" y="1792288"/>
            <a:ext cx="3222625" cy="3935412"/>
          </a:xfrm>
          <a:prstGeom prst="rect">
            <a:avLst/>
          </a:prstGeom>
          <a:noFill/>
          <a:ln w="9525">
            <a:noFill/>
            <a:miter lim="800000"/>
            <a:headEnd/>
            <a:tailEnd/>
          </a:ln>
        </p:spPr>
        <p:txBody>
          <a:bodyPr>
            <a:spAutoFit/>
          </a:bodyPr>
          <a:lstStyle/>
          <a:p>
            <a:pPr>
              <a:lnSpc>
                <a:spcPct val="150000"/>
              </a:lnSpc>
            </a:pPr>
            <a:r>
              <a:rPr lang="fr-FR" sz="1200" b="1" u="sng">
                <a:latin typeface="AauxPro OT Regular"/>
              </a:rPr>
              <a:t>VOIRIES ET STATIONNEMENTS :</a:t>
            </a:r>
          </a:p>
          <a:p>
            <a:pPr>
              <a:lnSpc>
                <a:spcPct val="150000"/>
              </a:lnSpc>
            </a:pPr>
            <a:endParaRPr lang="fr-FR" sz="1200" u="sng">
              <a:latin typeface="AauxPro OT Regular"/>
            </a:endParaRPr>
          </a:p>
          <a:p>
            <a:pPr>
              <a:lnSpc>
                <a:spcPct val="150000"/>
              </a:lnSpc>
            </a:pPr>
            <a:r>
              <a:rPr lang="fr-FR" sz="1200">
                <a:latin typeface="AauxPro OT Regular"/>
              </a:rPr>
              <a:t>Création du giratoire Lavaur / Castelmaurou / Gragnague / Cayzaguel</a:t>
            </a:r>
          </a:p>
          <a:p>
            <a:pPr>
              <a:lnSpc>
                <a:spcPct val="150000"/>
              </a:lnSpc>
            </a:pPr>
            <a:endParaRPr lang="fr-FR" sz="1200">
              <a:latin typeface="AauxPro OT Regular"/>
            </a:endParaRPr>
          </a:p>
          <a:p>
            <a:pPr>
              <a:lnSpc>
                <a:spcPct val="150000"/>
              </a:lnSpc>
            </a:pPr>
            <a:r>
              <a:rPr lang="fr-FR" sz="1200">
                <a:latin typeface="AauxPro OT Regular"/>
              </a:rPr>
              <a:t>Prolongement de la rue du Stade et carrefour  sur la route de Lavaur</a:t>
            </a:r>
          </a:p>
          <a:p>
            <a:pPr>
              <a:lnSpc>
                <a:spcPct val="150000"/>
              </a:lnSpc>
            </a:pPr>
            <a:endParaRPr lang="fr-FR" sz="1200">
              <a:latin typeface="AauxPro OT Regular"/>
            </a:endParaRPr>
          </a:p>
          <a:p>
            <a:pPr>
              <a:lnSpc>
                <a:spcPct val="150000"/>
              </a:lnSpc>
            </a:pPr>
            <a:r>
              <a:rPr lang="fr-FR" sz="1200">
                <a:latin typeface="AauxPro OT Regular"/>
              </a:rPr>
              <a:t>Requalification des abords de la route de Lavaur</a:t>
            </a:r>
          </a:p>
          <a:p>
            <a:pPr>
              <a:lnSpc>
                <a:spcPct val="150000"/>
              </a:lnSpc>
            </a:pPr>
            <a:endParaRPr lang="fr-FR" sz="1200">
              <a:latin typeface="AauxPro OT Regular"/>
            </a:endParaRPr>
          </a:p>
          <a:p>
            <a:pPr>
              <a:lnSpc>
                <a:spcPct val="150000"/>
              </a:lnSpc>
            </a:pPr>
            <a:r>
              <a:rPr lang="fr-FR" sz="1200">
                <a:latin typeface="AauxPro OT Regular"/>
              </a:rPr>
              <a:t>Aménagement d’environ 30 places de stationnement sur l’actuel boulodrome + déplacement du boulodrome vers le stade.</a:t>
            </a:r>
          </a:p>
        </p:txBody>
      </p:sp>
      <p:sp>
        <p:nvSpPr>
          <p:cNvPr id="15" name="Rectangle 14"/>
          <p:cNvSpPr/>
          <p:nvPr/>
        </p:nvSpPr>
        <p:spPr>
          <a:xfrm rot="21024760">
            <a:off x="9069388" y="3757613"/>
            <a:ext cx="1049337" cy="844550"/>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15"/>
          <p:cNvSpPr/>
          <p:nvPr/>
        </p:nvSpPr>
        <p:spPr>
          <a:xfrm rot="658375">
            <a:off x="5157788" y="5119688"/>
            <a:ext cx="3876675" cy="577850"/>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655" name="ZoneTexte 17"/>
          <p:cNvSpPr txBox="1">
            <a:spLocks noChangeArrowheads="1"/>
          </p:cNvSpPr>
          <p:nvPr/>
        </p:nvSpPr>
        <p:spPr bwMode="auto">
          <a:xfrm rot="-494396">
            <a:off x="3987800" y="4995863"/>
            <a:ext cx="1052513" cy="230187"/>
          </a:xfrm>
          <a:prstGeom prst="rect">
            <a:avLst/>
          </a:prstGeom>
          <a:noFill/>
          <a:ln w="9525">
            <a:noFill/>
            <a:miter lim="800000"/>
            <a:headEnd/>
            <a:tailEnd/>
          </a:ln>
        </p:spPr>
        <p:txBody>
          <a:bodyPr>
            <a:spAutoFit/>
          </a:bodyPr>
          <a:lstStyle/>
          <a:p>
            <a:r>
              <a:rPr lang="fr-FR" sz="900">
                <a:latin typeface="AauxPro OT Regular"/>
              </a:rPr>
              <a:t>Route de Lavaur</a:t>
            </a:r>
            <a:endParaRPr lang="fr-FR" sz="900">
              <a:latin typeface="Aaux ProRegular OSF"/>
            </a:endParaRPr>
          </a:p>
        </p:txBody>
      </p:sp>
      <p:sp>
        <p:nvSpPr>
          <p:cNvPr id="27656" name="ZoneTexte 18"/>
          <p:cNvSpPr txBox="1">
            <a:spLocks noChangeArrowheads="1"/>
          </p:cNvSpPr>
          <p:nvPr/>
        </p:nvSpPr>
        <p:spPr bwMode="auto">
          <a:xfrm rot="661055">
            <a:off x="6865938" y="5375275"/>
            <a:ext cx="1052512" cy="230188"/>
          </a:xfrm>
          <a:prstGeom prst="rect">
            <a:avLst/>
          </a:prstGeom>
          <a:noFill/>
          <a:ln w="9525">
            <a:noFill/>
            <a:miter lim="800000"/>
            <a:headEnd/>
            <a:tailEnd/>
          </a:ln>
        </p:spPr>
        <p:txBody>
          <a:bodyPr>
            <a:spAutoFit/>
          </a:bodyPr>
          <a:lstStyle/>
          <a:p>
            <a:r>
              <a:rPr lang="fr-FR" sz="900">
                <a:latin typeface="AauxPro OT Regular"/>
              </a:rPr>
              <a:t>Rue du Stade</a:t>
            </a:r>
            <a:endParaRPr lang="fr-FR" sz="900">
              <a:latin typeface="Aaux ProRegular OSF"/>
            </a:endParaRPr>
          </a:p>
        </p:txBody>
      </p:sp>
      <p:sp>
        <p:nvSpPr>
          <p:cNvPr id="27657" name="ZoneTexte 19"/>
          <p:cNvSpPr txBox="1">
            <a:spLocks noChangeArrowheads="1"/>
          </p:cNvSpPr>
          <p:nvPr/>
        </p:nvSpPr>
        <p:spPr bwMode="auto">
          <a:xfrm rot="-3135817">
            <a:off x="9982994" y="3023394"/>
            <a:ext cx="1492250" cy="230188"/>
          </a:xfrm>
          <a:prstGeom prst="rect">
            <a:avLst/>
          </a:prstGeom>
          <a:noFill/>
          <a:ln w="9525">
            <a:noFill/>
            <a:miter lim="800000"/>
            <a:headEnd/>
            <a:tailEnd/>
          </a:ln>
        </p:spPr>
        <p:txBody>
          <a:bodyPr>
            <a:spAutoFit/>
          </a:bodyPr>
          <a:lstStyle/>
          <a:p>
            <a:r>
              <a:rPr lang="fr-FR" sz="900">
                <a:latin typeface="AauxPro OT Regular"/>
              </a:rPr>
              <a:t>Chemin de Cayzaguel</a:t>
            </a:r>
            <a:endParaRPr lang="fr-FR" sz="900">
              <a:latin typeface="Aaux ProRegular OSF"/>
            </a:endParaRPr>
          </a:p>
        </p:txBody>
      </p:sp>
      <p:sp>
        <p:nvSpPr>
          <p:cNvPr id="27658" name="ZoneTexte 20"/>
          <p:cNvSpPr txBox="1">
            <a:spLocks noChangeArrowheads="1"/>
          </p:cNvSpPr>
          <p:nvPr/>
        </p:nvSpPr>
        <p:spPr bwMode="auto">
          <a:xfrm rot="2951018">
            <a:off x="7025482" y="2174081"/>
            <a:ext cx="1492250" cy="230187"/>
          </a:xfrm>
          <a:prstGeom prst="rect">
            <a:avLst/>
          </a:prstGeom>
          <a:noFill/>
          <a:ln w="9525">
            <a:noFill/>
            <a:miter lim="800000"/>
            <a:headEnd/>
            <a:tailEnd/>
          </a:ln>
        </p:spPr>
        <p:txBody>
          <a:bodyPr>
            <a:spAutoFit/>
          </a:bodyPr>
          <a:lstStyle/>
          <a:p>
            <a:r>
              <a:rPr lang="fr-FR" sz="900">
                <a:latin typeface="AauxPro OT Regular"/>
              </a:rPr>
              <a:t>Route de Castelmaurou</a:t>
            </a:r>
            <a:endParaRPr lang="fr-FR" sz="900">
              <a:latin typeface="Aaux ProRegular OSF"/>
            </a:endParaRPr>
          </a:p>
        </p:txBody>
      </p:sp>
      <p:sp>
        <p:nvSpPr>
          <p:cNvPr id="27659" name="ZoneTexte 21"/>
          <p:cNvSpPr txBox="1">
            <a:spLocks noChangeArrowheads="1"/>
          </p:cNvSpPr>
          <p:nvPr/>
        </p:nvSpPr>
        <p:spPr bwMode="auto">
          <a:xfrm rot="-4259527">
            <a:off x="8762207" y="2172494"/>
            <a:ext cx="1492250" cy="230187"/>
          </a:xfrm>
          <a:prstGeom prst="rect">
            <a:avLst/>
          </a:prstGeom>
          <a:noFill/>
          <a:ln w="9525">
            <a:noFill/>
            <a:miter lim="800000"/>
            <a:headEnd/>
            <a:tailEnd/>
          </a:ln>
        </p:spPr>
        <p:txBody>
          <a:bodyPr>
            <a:spAutoFit/>
          </a:bodyPr>
          <a:lstStyle/>
          <a:p>
            <a:r>
              <a:rPr lang="fr-FR" sz="900">
                <a:latin typeface="AauxPro OT Regular"/>
              </a:rPr>
              <a:t>Route de Gragnague</a:t>
            </a:r>
            <a:endParaRPr lang="fr-FR" sz="900">
              <a:latin typeface="Aaux ProRegular OSF"/>
            </a:endParaRPr>
          </a:p>
        </p:txBody>
      </p:sp>
      <p:sp>
        <p:nvSpPr>
          <p:cNvPr id="23" name="Heptagone 22"/>
          <p:cNvSpPr/>
          <p:nvPr/>
        </p:nvSpPr>
        <p:spPr>
          <a:xfrm>
            <a:off x="468313" y="2509838"/>
            <a:ext cx="309562" cy="309562"/>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1</a:t>
            </a:r>
          </a:p>
        </p:txBody>
      </p:sp>
      <p:sp>
        <p:nvSpPr>
          <p:cNvPr id="24" name="Heptagone 23"/>
          <p:cNvSpPr/>
          <p:nvPr/>
        </p:nvSpPr>
        <p:spPr>
          <a:xfrm>
            <a:off x="5029200" y="4862513"/>
            <a:ext cx="309563" cy="309562"/>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27662" name="ZoneTexte 24"/>
          <p:cNvSpPr txBox="1">
            <a:spLocks noChangeArrowheads="1"/>
          </p:cNvSpPr>
          <p:nvPr/>
        </p:nvSpPr>
        <p:spPr bwMode="auto">
          <a:xfrm rot="-481990">
            <a:off x="7759700" y="4017963"/>
            <a:ext cx="458788" cy="185737"/>
          </a:xfrm>
          <a:prstGeom prst="rect">
            <a:avLst/>
          </a:prstGeom>
          <a:noFill/>
          <a:ln w="9525">
            <a:noFill/>
            <a:miter lim="800000"/>
            <a:headEnd/>
            <a:tailEnd/>
          </a:ln>
        </p:spPr>
        <p:txBody>
          <a:bodyPr>
            <a:spAutoFit/>
          </a:bodyPr>
          <a:lstStyle/>
          <a:p>
            <a:r>
              <a:rPr lang="fr-FR" sz="600">
                <a:solidFill>
                  <a:schemeClr val="bg1"/>
                </a:solidFill>
                <a:latin typeface="AauxPro OT Regular"/>
              </a:rPr>
              <a:t>école</a:t>
            </a:r>
            <a:endParaRPr lang="fr-FR" sz="600">
              <a:solidFill>
                <a:schemeClr val="bg1"/>
              </a:solidFill>
              <a:latin typeface="Aaux ProRegular OSF"/>
            </a:endParaRPr>
          </a:p>
        </p:txBody>
      </p:sp>
      <p:sp>
        <p:nvSpPr>
          <p:cNvPr id="27663" name="ZoneTexte 25"/>
          <p:cNvSpPr txBox="1">
            <a:spLocks noChangeArrowheads="1"/>
          </p:cNvSpPr>
          <p:nvPr/>
        </p:nvSpPr>
        <p:spPr bwMode="auto">
          <a:xfrm rot="-481990">
            <a:off x="8488363" y="4087813"/>
            <a:ext cx="458787" cy="184150"/>
          </a:xfrm>
          <a:prstGeom prst="rect">
            <a:avLst/>
          </a:prstGeom>
          <a:noFill/>
          <a:ln w="9525">
            <a:noFill/>
            <a:miter lim="800000"/>
            <a:headEnd/>
            <a:tailEnd/>
          </a:ln>
        </p:spPr>
        <p:txBody>
          <a:bodyPr>
            <a:spAutoFit/>
          </a:bodyPr>
          <a:lstStyle/>
          <a:p>
            <a:r>
              <a:rPr lang="fr-FR" sz="600">
                <a:solidFill>
                  <a:schemeClr val="bg1"/>
                </a:solidFill>
                <a:latin typeface="AauxPro OT Regular"/>
              </a:rPr>
              <a:t>mairie</a:t>
            </a:r>
            <a:endParaRPr lang="fr-FR" sz="600">
              <a:solidFill>
                <a:schemeClr val="bg1"/>
              </a:solidFill>
              <a:latin typeface="Aaux ProRegular OSF"/>
            </a:endParaRPr>
          </a:p>
        </p:txBody>
      </p:sp>
      <p:sp>
        <p:nvSpPr>
          <p:cNvPr id="27664" name="ZoneTexte 26"/>
          <p:cNvSpPr txBox="1">
            <a:spLocks noChangeArrowheads="1"/>
          </p:cNvSpPr>
          <p:nvPr/>
        </p:nvSpPr>
        <p:spPr bwMode="auto">
          <a:xfrm rot="-446993">
            <a:off x="6689725" y="3436938"/>
            <a:ext cx="458788" cy="184150"/>
          </a:xfrm>
          <a:prstGeom prst="rect">
            <a:avLst/>
          </a:prstGeom>
          <a:noFill/>
          <a:ln w="9525">
            <a:noFill/>
            <a:miter lim="800000"/>
            <a:headEnd/>
            <a:tailEnd/>
          </a:ln>
        </p:spPr>
        <p:txBody>
          <a:bodyPr>
            <a:spAutoFit/>
          </a:bodyPr>
          <a:lstStyle/>
          <a:p>
            <a:r>
              <a:rPr lang="fr-FR" sz="600">
                <a:solidFill>
                  <a:schemeClr val="bg1"/>
                </a:solidFill>
                <a:latin typeface="AauxPro OT Regular"/>
              </a:rPr>
              <a:t>église</a:t>
            </a:r>
            <a:endParaRPr lang="fr-FR" sz="600">
              <a:solidFill>
                <a:schemeClr val="bg1"/>
              </a:solidFill>
              <a:latin typeface="Aaux ProRegular OSF"/>
            </a:endParaRPr>
          </a:p>
        </p:txBody>
      </p:sp>
      <p:sp>
        <p:nvSpPr>
          <p:cNvPr id="28" name="ZoneTexte 27"/>
          <p:cNvSpPr txBox="1"/>
          <p:nvPr/>
        </p:nvSpPr>
        <p:spPr>
          <a:xfrm>
            <a:off x="6137275" y="6094413"/>
            <a:ext cx="458788" cy="184150"/>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stade</a:t>
            </a:r>
            <a:endParaRPr lang="fr-FR" sz="600" dirty="0">
              <a:solidFill>
                <a:schemeClr val="bg1">
                  <a:lumMod val="75000"/>
                </a:schemeClr>
              </a:solidFill>
              <a:latin typeface="+mn-lt"/>
              <a:cs typeface="+mn-cs"/>
            </a:endParaRPr>
          </a:p>
        </p:txBody>
      </p:sp>
      <p:sp>
        <p:nvSpPr>
          <p:cNvPr id="27666" name="ZoneTexte 28"/>
          <p:cNvSpPr txBox="1">
            <a:spLocks noChangeArrowheads="1"/>
          </p:cNvSpPr>
          <p:nvPr/>
        </p:nvSpPr>
        <p:spPr bwMode="auto">
          <a:xfrm rot="-3142671">
            <a:off x="11715751" y="3552825"/>
            <a:ext cx="500062" cy="185737"/>
          </a:xfrm>
          <a:prstGeom prst="rect">
            <a:avLst/>
          </a:prstGeom>
          <a:noFill/>
          <a:ln w="9525">
            <a:noFill/>
            <a:miter lim="800000"/>
            <a:headEnd/>
            <a:tailEnd/>
          </a:ln>
        </p:spPr>
        <p:txBody>
          <a:bodyPr>
            <a:spAutoFit/>
          </a:bodyPr>
          <a:lstStyle/>
          <a:p>
            <a:r>
              <a:rPr lang="fr-FR" sz="600">
                <a:solidFill>
                  <a:schemeClr val="bg1"/>
                </a:solidFill>
                <a:latin typeface="AauxPro OT Regular"/>
              </a:rPr>
              <a:t>Salle po.</a:t>
            </a:r>
            <a:endParaRPr lang="fr-FR" sz="600">
              <a:solidFill>
                <a:schemeClr val="bg1"/>
              </a:solidFill>
              <a:latin typeface="Aaux ProRegular OSF"/>
            </a:endParaRPr>
          </a:p>
        </p:txBody>
      </p:sp>
      <p:sp>
        <p:nvSpPr>
          <p:cNvPr id="30" name="Heptagone 29"/>
          <p:cNvSpPr/>
          <p:nvPr/>
        </p:nvSpPr>
        <p:spPr>
          <a:xfrm>
            <a:off x="468313" y="3181350"/>
            <a:ext cx="309562" cy="309563"/>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31" name="Heptagone 30"/>
          <p:cNvSpPr/>
          <p:nvPr/>
        </p:nvSpPr>
        <p:spPr>
          <a:xfrm>
            <a:off x="468313" y="4041775"/>
            <a:ext cx="309562" cy="309563"/>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3</a:t>
            </a:r>
          </a:p>
        </p:txBody>
      </p:sp>
      <p:sp>
        <p:nvSpPr>
          <p:cNvPr id="33" name="Rectangle 32"/>
          <p:cNvSpPr/>
          <p:nvPr/>
        </p:nvSpPr>
        <p:spPr>
          <a:xfrm rot="21105750">
            <a:off x="5421313" y="4451350"/>
            <a:ext cx="3692525" cy="377825"/>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2" name="Heptagone 31"/>
          <p:cNvSpPr/>
          <p:nvPr/>
        </p:nvSpPr>
        <p:spPr>
          <a:xfrm>
            <a:off x="7286625" y="4262438"/>
            <a:ext cx="309563" cy="309562"/>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3</a:t>
            </a:r>
          </a:p>
        </p:txBody>
      </p:sp>
      <p:sp>
        <p:nvSpPr>
          <p:cNvPr id="34" name="Heptagone 33"/>
          <p:cNvSpPr/>
          <p:nvPr/>
        </p:nvSpPr>
        <p:spPr>
          <a:xfrm>
            <a:off x="9439275" y="3590925"/>
            <a:ext cx="309563" cy="309563"/>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1</a:t>
            </a:r>
          </a:p>
        </p:txBody>
      </p:sp>
      <p:sp>
        <p:nvSpPr>
          <p:cNvPr id="35" name="Rectangle 34"/>
          <p:cNvSpPr/>
          <p:nvPr/>
        </p:nvSpPr>
        <p:spPr>
          <a:xfrm rot="21121789">
            <a:off x="6456363" y="3852863"/>
            <a:ext cx="312737" cy="687387"/>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6" name="Heptagone 35"/>
          <p:cNvSpPr/>
          <p:nvPr/>
        </p:nvSpPr>
        <p:spPr>
          <a:xfrm>
            <a:off x="468313" y="4862513"/>
            <a:ext cx="309562" cy="309562"/>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4</a:t>
            </a:r>
          </a:p>
        </p:txBody>
      </p:sp>
      <p:sp>
        <p:nvSpPr>
          <p:cNvPr id="37" name="Heptagone 36"/>
          <p:cNvSpPr/>
          <p:nvPr/>
        </p:nvSpPr>
        <p:spPr>
          <a:xfrm>
            <a:off x="6410325" y="3695700"/>
            <a:ext cx="309563" cy="309563"/>
          </a:xfrm>
          <a:prstGeom prst="heptagon">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4</a:t>
            </a:r>
          </a:p>
        </p:txBody>
      </p:sp>
      <p:sp>
        <p:nvSpPr>
          <p:cNvPr id="3" name="Arc 2"/>
          <p:cNvSpPr/>
          <p:nvPr/>
        </p:nvSpPr>
        <p:spPr>
          <a:xfrm rot="4194661">
            <a:off x="3667919" y="3391694"/>
            <a:ext cx="3087687" cy="2987675"/>
          </a:xfrm>
          <a:prstGeom prst="arc">
            <a:avLst/>
          </a:prstGeom>
          <a:ln w="19050">
            <a:solidFill>
              <a:srgbClr val="0000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641725" y="2206625"/>
            <a:ext cx="6534150" cy="912813"/>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15"/>
          <p:cNvSpPr/>
          <p:nvPr/>
        </p:nvSpPr>
        <p:spPr>
          <a:xfrm>
            <a:off x="3641725" y="3429000"/>
            <a:ext cx="6534150" cy="914400"/>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 name="Rectangle 17"/>
          <p:cNvSpPr/>
          <p:nvPr/>
        </p:nvSpPr>
        <p:spPr>
          <a:xfrm>
            <a:off x="3641725" y="4659313"/>
            <a:ext cx="6534150" cy="912812"/>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Espace réservé du numéro de diapositive 6"/>
          <p:cNvSpPr>
            <a:spLocks noGrp="1"/>
          </p:cNvSpPr>
          <p:nvPr>
            <p:ph type="sldNum" sz="quarter" idx="10"/>
          </p:nvPr>
        </p:nvSpPr>
        <p:spPr/>
        <p:txBody>
          <a:bodyPr/>
          <a:lstStyle/>
          <a:p>
            <a:pPr>
              <a:defRPr/>
            </a:pPr>
            <a:fld id="{9163CCFA-A024-4BD2-9662-AB9689F2078C}" type="slidenum">
              <a:rPr lang="fr-FR"/>
              <a:pPr>
                <a:defRPr/>
              </a:pPr>
              <a:t>2</a:t>
            </a:fld>
            <a:endParaRPr lang="fr-FR" dirty="0"/>
          </a:p>
        </p:txBody>
      </p:sp>
      <p:sp>
        <p:nvSpPr>
          <p:cNvPr id="10245" name="Titre 1"/>
          <p:cNvSpPr>
            <a:spLocks noGrp="1"/>
          </p:cNvSpPr>
          <p:nvPr>
            <p:ph type="title"/>
          </p:nvPr>
        </p:nvSpPr>
        <p:spPr>
          <a:xfrm>
            <a:off x="1379538" y="0"/>
            <a:ext cx="10747375" cy="720725"/>
          </a:xfrm>
        </p:spPr>
        <p:txBody>
          <a:bodyPr/>
          <a:lstStyle/>
          <a:p>
            <a:pPr eaLnBrk="1" hangingPunct="1"/>
            <a:r>
              <a:rPr lang="fr-FR">
                <a:latin typeface="AauxPro OT Black"/>
              </a:rPr>
              <a:t>Ordre du jour</a:t>
            </a:r>
          </a:p>
        </p:txBody>
      </p:sp>
      <p:sp>
        <p:nvSpPr>
          <p:cNvPr id="15" name="Flèche : chevron 3"/>
          <p:cNvSpPr/>
          <p:nvPr/>
        </p:nvSpPr>
        <p:spPr>
          <a:xfrm>
            <a:off x="3316288" y="2206625"/>
            <a:ext cx="655637" cy="912813"/>
          </a:xfrm>
          <a:prstGeom prst="chevron">
            <a:avLst/>
          </a:prstGeom>
          <a:solidFill>
            <a:srgbClr val="6EBEAA"/>
          </a:solidFill>
          <a:ln w="22225">
            <a:solidFill>
              <a:srgbClr val="6EBE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17" name="Flèche : chevron 3"/>
          <p:cNvSpPr/>
          <p:nvPr/>
        </p:nvSpPr>
        <p:spPr>
          <a:xfrm>
            <a:off x="3316288" y="3429000"/>
            <a:ext cx="655637" cy="914400"/>
          </a:xfrm>
          <a:prstGeom prst="chevron">
            <a:avLst/>
          </a:prstGeom>
          <a:solidFill>
            <a:srgbClr val="6EBEAA"/>
          </a:solidFill>
          <a:ln w="22225">
            <a:solidFill>
              <a:srgbClr val="6EBE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19" name="Flèche : chevron 3"/>
          <p:cNvSpPr/>
          <p:nvPr/>
        </p:nvSpPr>
        <p:spPr>
          <a:xfrm>
            <a:off x="3316288" y="4646613"/>
            <a:ext cx="655637" cy="914400"/>
          </a:xfrm>
          <a:prstGeom prst="chevron">
            <a:avLst/>
          </a:prstGeom>
          <a:solidFill>
            <a:srgbClr val="6EBEAA"/>
          </a:solidFill>
          <a:ln w="22225">
            <a:solidFill>
              <a:srgbClr val="6EBE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10249" name="ZoneTexte 21"/>
          <p:cNvSpPr txBox="1">
            <a:spLocks noChangeArrowheads="1"/>
          </p:cNvSpPr>
          <p:nvPr/>
        </p:nvSpPr>
        <p:spPr bwMode="auto">
          <a:xfrm>
            <a:off x="2711450" y="3632200"/>
            <a:ext cx="7943850" cy="560388"/>
          </a:xfrm>
          <a:prstGeom prst="rect">
            <a:avLst/>
          </a:prstGeom>
          <a:noFill/>
          <a:ln w="9525">
            <a:noFill/>
            <a:miter lim="800000"/>
            <a:headEnd/>
            <a:tailEnd/>
          </a:ln>
        </p:spPr>
        <p:txBody>
          <a:bodyPr/>
          <a:lstStyle/>
          <a:p>
            <a:pPr algn="ctr"/>
            <a:r>
              <a:rPr lang="fr-FR" sz="2400">
                <a:latin typeface="AauxPro OT Regular"/>
              </a:rPr>
              <a:t>Présentation des projets</a:t>
            </a:r>
          </a:p>
        </p:txBody>
      </p:sp>
      <p:sp>
        <p:nvSpPr>
          <p:cNvPr id="10250" name="ZoneTexte 22"/>
          <p:cNvSpPr txBox="1">
            <a:spLocks noChangeArrowheads="1"/>
          </p:cNvSpPr>
          <p:nvPr/>
        </p:nvSpPr>
        <p:spPr bwMode="auto">
          <a:xfrm>
            <a:off x="2711450" y="4862513"/>
            <a:ext cx="7943850" cy="560387"/>
          </a:xfrm>
          <a:prstGeom prst="rect">
            <a:avLst/>
          </a:prstGeom>
          <a:noFill/>
          <a:ln w="9525">
            <a:noFill/>
            <a:miter lim="800000"/>
            <a:headEnd/>
            <a:tailEnd/>
          </a:ln>
        </p:spPr>
        <p:txBody>
          <a:bodyPr/>
          <a:lstStyle/>
          <a:p>
            <a:pPr algn="ctr"/>
            <a:r>
              <a:rPr lang="fr-FR" sz="2400">
                <a:latin typeface="AauxPro OT Regular"/>
              </a:rPr>
              <a:t>Temps d’échange – A vous la parole</a:t>
            </a:r>
          </a:p>
        </p:txBody>
      </p:sp>
      <p:sp>
        <p:nvSpPr>
          <p:cNvPr id="10251" name="ZoneTexte 27"/>
          <p:cNvSpPr txBox="1">
            <a:spLocks noChangeArrowheads="1"/>
          </p:cNvSpPr>
          <p:nvPr/>
        </p:nvSpPr>
        <p:spPr bwMode="auto">
          <a:xfrm>
            <a:off x="2711450" y="2257425"/>
            <a:ext cx="604838" cy="560388"/>
          </a:xfrm>
          <a:prstGeom prst="rect">
            <a:avLst/>
          </a:prstGeom>
          <a:noFill/>
          <a:ln w="9525">
            <a:noFill/>
            <a:miter lim="800000"/>
            <a:headEnd/>
            <a:tailEnd/>
          </a:ln>
        </p:spPr>
        <p:txBody>
          <a:bodyPr/>
          <a:lstStyle/>
          <a:p>
            <a:pPr algn="ctr"/>
            <a:r>
              <a:rPr lang="fr-FR" sz="4800">
                <a:solidFill>
                  <a:srgbClr val="B7DFD5"/>
                </a:solidFill>
                <a:latin typeface="AauxPro OT Bold"/>
              </a:rPr>
              <a:t>1</a:t>
            </a:r>
          </a:p>
        </p:txBody>
      </p:sp>
      <p:sp>
        <p:nvSpPr>
          <p:cNvPr id="10252" name="ZoneTexte 28"/>
          <p:cNvSpPr txBox="1">
            <a:spLocks noChangeArrowheads="1"/>
          </p:cNvSpPr>
          <p:nvPr/>
        </p:nvSpPr>
        <p:spPr bwMode="auto">
          <a:xfrm>
            <a:off x="2711450" y="3455988"/>
            <a:ext cx="604838" cy="560387"/>
          </a:xfrm>
          <a:prstGeom prst="rect">
            <a:avLst/>
          </a:prstGeom>
          <a:noFill/>
          <a:ln w="9525">
            <a:noFill/>
            <a:miter lim="800000"/>
            <a:headEnd/>
            <a:tailEnd/>
          </a:ln>
        </p:spPr>
        <p:txBody>
          <a:bodyPr/>
          <a:lstStyle/>
          <a:p>
            <a:pPr algn="ctr"/>
            <a:r>
              <a:rPr lang="fr-FR" sz="4800">
                <a:solidFill>
                  <a:srgbClr val="B7DFD5"/>
                </a:solidFill>
                <a:latin typeface="AauxPro OT Bold"/>
              </a:rPr>
              <a:t>2</a:t>
            </a:r>
          </a:p>
        </p:txBody>
      </p:sp>
      <p:sp>
        <p:nvSpPr>
          <p:cNvPr id="10253" name="ZoneTexte 29"/>
          <p:cNvSpPr txBox="1">
            <a:spLocks noChangeArrowheads="1"/>
          </p:cNvSpPr>
          <p:nvPr/>
        </p:nvSpPr>
        <p:spPr bwMode="auto">
          <a:xfrm>
            <a:off x="2711450" y="4708525"/>
            <a:ext cx="604838" cy="560388"/>
          </a:xfrm>
          <a:prstGeom prst="rect">
            <a:avLst/>
          </a:prstGeom>
          <a:noFill/>
          <a:ln w="9525">
            <a:noFill/>
            <a:miter lim="800000"/>
            <a:headEnd/>
            <a:tailEnd/>
          </a:ln>
        </p:spPr>
        <p:txBody>
          <a:bodyPr/>
          <a:lstStyle/>
          <a:p>
            <a:pPr algn="ctr"/>
            <a:r>
              <a:rPr lang="fr-FR" sz="4800">
                <a:solidFill>
                  <a:srgbClr val="B7DFD5"/>
                </a:solidFill>
                <a:latin typeface="AauxPro OT Bold"/>
              </a:rPr>
              <a:t>3</a:t>
            </a:r>
          </a:p>
        </p:txBody>
      </p:sp>
      <p:grpSp>
        <p:nvGrpSpPr>
          <p:cNvPr id="10254" name="Groupe 24"/>
          <p:cNvGrpSpPr>
            <a:grpSpLocks/>
          </p:cNvGrpSpPr>
          <p:nvPr/>
        </p:nvGrpSpPr>
        <p:grpSpPr bwMode="auto">
          <a:xfrm>
            <a:off x="596900" y="4537075"/>
            <a:ext cx="1728788" cy="1520825"/>
            <a:chOff x="5669441" y="4810499"/>
            <a:chExt cx="1213866" cy="1067267"/>
          </a:xfrm>
        </p:grpSpPr>
        <p:sp>
          <p:nvSpPr>
            <p:cNvPr id="10256" name="Forme libre : forme 25"/>
            <p:cNvSpPr>
              <a:spLocks/>
            </p:cNvSpPr>
            <p:nvPr/>
          </p:nvSpPr>
          <p:spPr bwMode="auto">
            <a:xfrm rot="-858051">
              <a:off x="5669441" y="4916817"/>
              <a:ext cx="932857" cy="960949"/>
            </a:xfrm>
            <a:custGeom>
              <a:avLst/>
              <a:gdLst>
                <a:gd name="T0" fmla="*/ 449241 w 932857"/>
                <a:gd name="T1" fmla="*/ 645825 h 960949"/>
                <a:gd name="T2" fmla="*/ 539207 w 932857"/>
                <a:gd name="T3" fmla="*/ 829682 h 960949"/>
                <a:gd name="T4" fmla="*/ 506300 w 932857"/>
                <a:gd name="T5" fmla="*/ 950141 h 960949"/>
                <a:gd name="T6" fmla="*/ 385540 w 932857"/>
                <a:gd name="T7" fmla="*/ 906667 h 960949"/>
                <a:gd name="T8" fmla="*/ 303725 w 932857"/>
                <a:gd name="T9" fmla="*/ 740018 h 960949"/>
                <a:gd name="T10" fmla="*/ 274742 w 932857"/>
                <a:gd name="T11" fmla="*/ 680543 h 960949"/>
                <a:gd name="T12" fmla="*/ 196852 w 932857"/>
                <a:gd name="T13" fmla="*/ 695638 h 960949"/>
                <a:gd name="T14" fmla="*/ 3334 w 932857"/>
                <a:gd name="T15" fmla="*/ 562500 h 960949"/>
                <a:gd name="T16" fmla="*/ 129830 w 932857"/>
                <a:gd name="T17" fmla="*/ 363850 h 960949"/>
                <a:gd name="T18" fmla="*/ 313989 w 932857"/>
                <a:gd name="T19" fmla="*/ 312225 h 960949"/>
                <a:gd name="T20" fmla="*/ 524716 w 932857"/>
                <a:gd name="T21" fmla="*/ 173954 h 960949"/>
                <a:gd name="T22" fmla="*/ 659061 w 932857"/>
                <a:gd name="T23" fmla="*/ 25117 h 960949"/>
                <a:gd name="T24" fmla="*/ 746311 w 932857"/>
                <a:gd name="T25" fmla="*/ 18475 h 960949"/>
                <a:gd name="T26" fmla="*/ 813333 w 932857"/>
                <a:gd name="T27" fmla="*/ 107234 h 960949"/>
                <a:gd name="T28" fmla="*/ 931376 w 932857"/>
                <a:gd name="T29" fmla="*/ 648240 h 960949"/>
                <a:gd name="T30" fmla="*/ 913564 w 932857"/>
                <a:gd name="T31" fmla="*/ 719187 h 960949"/>
                <a:gd name="T32" fmla="*/ 831749 w 932857"/>
                <a:gd name="T33" fmla="*/ 748471 h 960949"/>
                <a:gd name="T34" fmla="*/ 558529 w 932857"/>
                <a:gd name="T35" fmla="*/ 658203 h 960949"/>
                <a:gd name="T36" fmla="*/ 449241 w 932857"/>
                <a:gd name="T37" fmla="*/ 646127 h 960949"/>
                <a:gd name="T38" fmla="*/ 763821 w 932857"/>
                <a:gd name="T39" fmla="*/ 676921 h 960949"/>
                <a:gd name="T40" fmla="*/ 629173 w 932857"/>
                <a:gd name="T41" fmla="*/ 122329 h 960949"/>
                <a:gd name="T42" fmla="*/ 186285 w 932857"/>
                <a:gd name="T43" fmla="*/ 385285 h 960949"/>
                <a:gd name="T44" fmla="*/ 250288 w 932857"/>
                <a:gd name="T45" fmla="*/ 649146 h 960949"/>
                <a:gd name="T46" fmla="*/ 764123 w 932857"/>
                <a:gd name="T47" fmla="*/ 676921 h 960949"/>
                <a:gd name="T48" fmla="*/ 666005 w 932857"/>
                <a:gd name="T49" fmla="*/ 246712 h 960949"/>
                <a:gd name="T50" fmla="*/ 767746 w 932857"/>
                <a:gd name="T51" fmla="*/ 330641 h 960949"/>
                <a:gd name="T52" fmla="*/ 752651 w 932857"/>
                <a:gd name="T53" fmla="*/ 544990 h 960949"/>
                <a:gd name="T54" fmla="*/ 749632 w 932857"/>
                <a:gd name="T55" fmla="*/ 557972 h 960949"/>
                <a:gd name="T56" fmla="*/ 842013 w 932857"/>
                <a:gd name="T57" fmla="*/ 710432 h 960949"/>
                <a:gd name="T58" fmla="*/ 882468 w 932857"/>
                <a:gd name="T59" fmla="*/ 699563 h 960949"/>
                <a:gd name="T60" fmla="*/ 896053 w 932857"/>
                <a:gd name="T61" fmla="*/ 633749 h 960949"/>
                <a:gd name="T62" fmla="*/ 821786 w 932857"/>
                <a:gd name="T63" fmla="*/ 216220 h 960949"/>
                <a:gd name="T64" fmla="*/ 737858 w 932857"/>
                <a:gd name="T65" fmla="*/ 61647 h 960949"/>
                <a:gd name="T66" fmla="*/ 700422 w 932857"/>
                <a:gd name="T67" fmla="*/ 40816 h 960949"/>
                <a:gd name="T68" fmla="*/ 677477 w 932857"/>
                <a:gd name="T69" fmla="*/ 77950 h 960949"/>
                <a:gd name="T70" fmla="*/ 666307 w 932857"/>
                <a:gd name="T71" fmla="*/ 246712 h 960949"/>
                <a:gd name="T72" fmla="*/ 150661 w 932857"/>
                <a:gd name="T73" fmla="*/ 397361 h 960949"/>
                <a:gd name="T74" fmla="*/ 40165 w 932857"/>
                <a:gd name="T75" fmla="*/ 500309 h 960949"/>
                <a:gd name="T76" fmla="*/ 89375 w 932857"/>
                <a:gd name="T77" fmla="*/ 633749 h 960949"/>
                <a:gd name="T78" fmla="*/ 212551 w 932857"/>
                <a:gd name="T79" fmla="*/ 653976 h 960949"/>
                <a:gd name="T80" fmla="*/ 150661 w 932857"/>
                <a:gd name="T81" fmla="*/ 397663 h 960949"/>
                <a:gd name="T82" fmla="*/ 380105 w 932857"/>
                <a:gd name="T83" fmla="*/ 811870 h 960949"/>
                <a:gd name="T84" fmla="*/ 422975 w 932857"/>
                <a:gd name="T85" fmla="*/ 897006 h 960949"/>
                <a:gd name="T86" fmla="*/ 486072 w 932857"/>
                <a:gd name="T87" fmla="*/ 918139 h 960949"/>
                <a:gd name="T88" fmla="*/ 509621 w 932857"/>
                <a:gd name="T89" fmla="*/ 855344 h 960949"/>
                <a:gd name="T90" fmla="*/ 469468 w 932857"/>
                <a:gd name="T91" fmla="*/ 771416 h 960949"/>
                <a:gd name="T92" fmla="*/ 380407 w 932857"/>
                <a:gd name="T93" fmla="*/ 811568 h 960949"/>
                <a:gd name="T94" fmla="*/ 312178 w 932857"/>
                <a:gd name="T95" fmla="*/ 672996 h 960949"/>
                <a:gd name="T96" fmla="*/ 364105 w 932857"/>
                <a:gd name="T97" fmla="*/ 778359 h 960949"/>
                <a:gd name="T98" fmla="*/ 451052 w 932857"/>
                <a:gd name="T99" fmla="*/ 738206 h 960949"/>
                <a:gd name="T100" fmla="*/ 318820 w 932857"/>
                <a:gd name="T101" fmla="*/ 668166 h 960949"/>
                <a:gd name="T102" fmla="*/ 312178 w 932857"/>
                <a:gd name="T103" fmla="*/ 672996 h 960949"/>
                <a:gd name="T104" fmla="*/ 673855 w 932857"/>
                <a:gd name="T105" fmla="*/ 291695 h 960949"/>
                <a:gd name="T106" fmla="*/ 728800 w 932857"/>
                <a:gd name="T107" fmla="*/ 512083 h 960949"/>
                <a:gd name="T108" fmla="*/ 673855 w 932857"/>
                <a:gd name="T109" fmla="*/ 291695 h 9609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2857"/>
                <a:gd name="T166" fmla="*/ 0 h 960949"/>
                <a:gd name="T167" fmla="*/ 932857 w 932857"/>
                <a:gd name="T168" fmla="*/ 960949 h 9609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2857" h="960949">
                  <a:moveTo>
                    <a:pt x="449241" y="645825"/>
                  </a:moveTo>
                  <a:cubicBezTo>
                    <a:pt x="481544" y="711941"/>
                    <a:pt x="511130" y="770510"/>
                    <a:pt x="539207" y="829682"/>
                  </a:cubicBezTo>
                  <a:cubicBezTo>
                    <a:pt x="562151" y="878288"/>
                    <a:pt x="548264" y="926291"/>
                    <a:pt x="506300" y="950141"/>
                  </a:cubicBezTo>
                  <a:cubicBezTo>
                    <a:pt x="463430" y="974595"/>
                    <a:pt x="411201" y="956481"/>
                    <a:pt x="385540" y="906667"/>
                  </a:cubicBezTo>
                  <a:cubicBezTo>
                    <a:pt x="357463" y="851419"/>
                    <a:pt x="330896" y="795568"/>
                    <a:pt x="303725" y="740018"/>
                  </a:cubicBezTo>
                  <a:cubicBezTo>
                    <a:pt x="294366" y="720696"/>
                    <a:pt x="284705" y="701375"/>
                    <a:pt x="274742" y="680543"/>
                  </a:cubicBezTo>
                  <a:cubicBezTo>
                    <a:pt x="248175" y="685676"/>
                    <a:pt x="222815" y="692318"/>
                    <a:pt x="196852" y="695638"/>
                  </a:cubicBezTo>
                  <a:cubicBezTo>
                    <a:pt x="102055" y="707413"/>
                    <a:pt x="21146" y="650957"/>
                    <a:pt x="3334" y="562500"/>
                  </a:cubicBezTo>
                  <a:cubicBezTo>
                    <a:pt x="-14177" y="473742"/>
                    <a:pt x="38656" y="390115"/>
                    <a:pt x="129830" y="363850"/>
                  </a:cubicBezTo>
                  <a:cubicBezTo>
                    <a:pt x="191116" y="346339"/>
                    <a:pt x="253911" y="333056"/>
                    <a:pt x="313989" y="312225"/>
                  </a:cubicBezTo>
                  <a:cubicBezTo>
                    <a:pt x="395200" y="284148"/>
                    <a:pt x="463732" y="233127"/>
                    <a:pt x="524716" y="173954"/>
                  </a:cubicBezTo>
                  <a:cubicBezTo>
                    <a:pt x="572718" y="127462"/>
                    <a:pt x="615588" y="75837"/>
                    <a:pt x="659061" y="25117"/>
                  </a:cubicBezTo>
                  <a:cubicBezTo>
                    <a:pt x="683817" y="-3563"/>
                    <a:pt x="717328" y="-10205"/>
                    <a:pt x="746311" y="18475"/>
                  </a:cubicBezTo>
                  <a:cubicBezTo>
                    <a:pt x="772576" y="44439"/>
                    <a:pt x="797030" y="74327"/>
                    <a:pt x="813333" y="107234"/>
                  </a:cubicBezTo>
                  <a:cubicBezTo>
                    <a:pt x="898167" y="277204"/>
                    <a:pt x="941640" y="457137"/>
                    <a:pt x="931376" y="648240"/>
                  </a:cubicBezTo>
                  <a:cubicBezTo>
                    <a:pt x="930168" y="672090"/>
                    <a:pt x="922923" y="696846"/>
                    <a:pt x="913564" y="719187"/>
                  </a:cubicBezTo>
                  <a:cubicBezTo>
                    <a:pt x="897865" y="757226"/>
                    <a:pt x="868580" y="766887"/>
                    <a:pt x="831749" y="748471"/>
                  </a:cubicBezTo>
                  <a:cubicBezTo>
                    <a:pt x="745103" y="704696"/>
                    <a:pt x="653929" y="674505"/>
                    <a:pt x="558529" y="658203"/>
                  </a:cubicBezTo>
                  <a:cubicBezTo>
                    <a:pt x="524716" y="652467"/>
                    <a:pt x="490299" y="650353"/>
                    <a:pt x="449241" y="646127"/>
                  </a:cubicBezTo>
                  <a:close/>
                  <a:moveTo>
                    <a:pt x="763821" y="676921"/>
                  </a:moveTo>
                  <a:cubicBezTo>
                    <a:pt x="672949" y="499403"/>
                    <a:pt x="630683" y="318263"/>
                    <a:pt x="629173" y="122329"/>
                  </a:cubicBezTo>
                  <a:cubicBezTo>
                    <a:pt x="505696" y="257883"/>
                    <a:pt x="369237" y="361133"/>
                    <a:pt x="186285" y="385285"/>
                  </a:cubicBezTo>
                  <a:lnTo>
                    <a:pt x="250288" y="649146"/>
                  </a:lnTo>
                  <a:cubicBezTo>
                    <a:pt x="423881" y="586049"/>
                    <a:pt x="592040" y="610201"/>
                    <a:pt x="764123" y="676921"/>
                  </a:cubicBezTo>
                  <a:close/>
                  <a:moveTo>
                    <a:pt x="666005" y="246712"/>
                  </a:moveTo>
                  <a:cubicBezTo>
                    <a:pt x="720649" y="258184"/>
                    <a:pt x="749934" y="289280"/>
                    <a:pt x="767746" y="330641"/>
                  </a:cubicBezTo>
                  <a:cubicBezTo>
                    <a:pt x="799143" y="404003"/>
                    <a:pt x="813936" y="477364"/>
                    <a:pt x="752651" y="544990"/>
                  </a:cubicBezTo>
                  <a:cubicBezTo>
                    <a:pt x="749934" y="548009"/>
                    <a:pt x="748122" y="554651"/>
                    <a:pt x="749632" y="557972"/>
                  </a:cubicBezTo>
                  <a:cubicBezTo>
                    <a:pt x="773482" y="612918"/>
                    <a:pt x="795822" y="669071"/>
                    <a:pt x="842013" y="710432"/>
                  </a:cubicBezTo>
                  <a:cubicBezTo>
                    <a:pt x="859523" y="726130"/>
                    <a:pt x="875524" y="721904"/>
                    <a:pt x="882468" y="699563"/>
                  </a:cubicBezTo>
                  <a:cubicBezTo>
                    <a:pt x="889110" y="678128"/>
                    <a:pt x="894846" y="655788"/>
                    <a:pt x="896053" y="633749"/>
                  </a:cubicBezTo>
                  <a:cubicBezTo>
                    <a:pt x="903299" y="489138"/>
                    <a:pt x="873713" y="349962"/>
                    <a:pt x="821786" y="216220"/>
                  </a:cubicBezTo>
                  <a:cubicBezTo>
                    <a:pt x="800653" y="161878"/>
                    <a:pt x="768048" y="112065"/>
                    <a:pt x="737858" y="61647"/>
                  </a:cubicBezTo>
                  <a:cubicBezTo>
                    <a:pt x="731216" y="50477"/>
                    <a:pt x="710083" y="37797"/>
                    <a:pt x="700422" y="40816"/>
                  </a:cubicBezTo>
                  <a:cubicBezTo>
                    <a:pt x="689553" y="44137"/>
                    <a:pt x="678987" y="64364"/>
                    <a:pt x="677477" y="77950"/>
                  </a:cubicBezTo>
                  <a:cubicBezTo>
                    <a:pt x="671741" y="133198"/>
                    <a:pt x="669628" y="189049"/>
                    <a:pt x="666307" y="246712"/>
                  </a:cubicBezTo>
                  <a:close/>
                  <a:moveTo>
                    <a:pt x="150661" y="397361"/>
                  </a:moveTo>
                  <a:cubicBezTo>
                    <a:pt x="89375" y="410342"/>
                    <a:pt x="52543" y="445061"/>
                    <a:pt x="40165" y="500309"/>
                  </a:cubicBezTo>
                  <a:cubicBezTo>
                    <a:pt x="28391" y="553141"/>
                    <a:pt x="45600" y="599634"/>
                    <a:pt x="89375" y="633749"/>
                  </a:cubicBezTo>
                  <a:cubicBezTo>
                    <a:pt x="125905" y="662128"/>
                    <a:pt x="166360" y="667864"/>
                    <a:pt x="212551" y="653976"/>
                  </a:cubicBezTo>
                  <a:lnTo>
                    <a:pt x="150661" y="397663"/>
                  </a:lnTo>
                  <a:close/>
                  <a:moveTo>
                    <a:pt x="380105" y="811870"/>
                  </a:moveTo>
                  <a:cubicBezTo>
                    <a:pt x="394899" y="841456"/>
                    <a:pt x="407578" y="869835"/>
                    <a:pt x="422975" y="897006"/>
                  </a:cubicBezTo>
                  <a:cubicBezTo>
                    <a:pt x="436863" y="921460"/>
                    <a:pt x="463430" y="929310"/>
                    <a:pt x="486072" y="918139"/>
                  </a:cubicBezTo>
                  <a:cubicBezTo>
                    <a:pt x="508715" y="906969"/>
                    <a:pt x="519885" y="880704"/>
                    <a:pt x="509621" y="855344"/>
                  </a:cubicBezTo>
                  <a:cubicBezTo>
                    <a:pt x="498148" y="827267"/>
                    <a:pt x="483657" y="800700"/>
                    <a:pt x="469468" y="771416"/>
                  </a:cubicBezTo>
                  <a:lnTo>
                    <a:pt x="380407" y="811568"/>
                  </a:lnTo>
                  <a:close/>
                  <a:moveTo>
                    <a:pt x="312178" y="672996"/>
                  </a:moveTo>
                  <a:lnTo>
                    <a:pt x="364105" y="778359"/>
                  </a:lnTo>
                  <a:lnTo>
                    <a:pt x="451052" y="738206"/>
                  </a:lnTo>
                  <a:cubicBezTo>
                    <a:pt x="413616" y="644014"/>
                    <a:pt x="409994" y="642202"/>
                    <a:pt x="318820" y="668166"/>
                  </a:cubicBezTo>
                  <a:cubicBezTo>
                    <a:pt x="317914" y="668166"/>
                    <a:pt x="317310" y="669373"/>
                    <a:pt x="312178" y="672996"/>
                  </a:cubicBezTo>
                  <a:close/>
                  <a:moveTo>
                    <a:pt x="673855" y="291695"/>
                  </a:moveTo>
                  <a:lnTo>
                    <a:pt x="728800" y="512083"/>
                  </a:lnTo>
                  <a:cubicBezTo>
                    <a:pt x="780727" y="462873"/>
                    <a:pt x="746009" y="309206"/>
                    <a:pt x="673855" y="291695"/>
                  </a:cubicBezTo>
                  <a:close/>
                </a:path>
              </a:pathLst>
            </a:custGeom>
            <a:solidFill>
              <a:srgbClr val="B7DFD5"/>
            </a:solidFill>
            <a:ln w="30004" cap="flat">
              <a:noFill/>
              <a:prstDash val="solid"/>
              <a:miter lim="800000"/>
              <a:headEnd/>
              <a:tailEnd/>
            </a:ln>
          </p:spPr>
          <p:txBody>
            <a:bodyPr anchor="ctr"/>
            <a:lstStyle/>
            <a:p>
              <a:endParaRPr lang="fr-FR"/>
            </a:p>
          </p:txBody>
        </p:sp>
        <p:sp>
          <p:nvSpPr>
            <p:cNvPr id="10257" name="Forme libre : forme 26"/>
            <p:cNvSpPr>
              <a:spLocks/>
            </p:cNvSpPr>
            <p:nvPr/>
          </p:nvSpPr>
          <p:spPr bwMode="auto">
            <a:xfrm rot="-858051">
              <a:off x="6491491" y="4810499"/>
              <a:ext cx="136949" cy="127915"/>
            </a:xfrm>
            <a:custGeom>
              <a:avLst/>
              <a:gdLst>
                <a:gd name="T0" fmla="*/ 5095 w 136949"/>
                <a:gd name="T1" fmla="*/ 127915 h 127915"/>
                <a:gd name="T2" fmla="*/ 1472 w 136949"/>
                <a:gd name="T3" fmla="*/ 96820 h 127915"/>
                <a:gd name="T4" fmla="*/ 110458 w 136949"/>
                <a:gd name="T5" fmla="*/ 2023 h 127915"/>
                <a:gd name="T6" fmla="*/ 134006 w 136949"/>
                <a:gd name="T7" fmla="*/ 4438 h 127915"/>
                <a:gd name="T8" fmla="*/ 134006 w 136949"/>
                <a:gd name="T9" fmla="*/ 27081 h 127915"/>
                <a:gd name="T10" fmla="*/ 23812 w 136949"/>
                <a:gd name="T11" fmla="*/ 120670 h 127915"/>
                <a:gd name="T12" fmla="*/ 5095 w 136949"/>
                <a:gd name="T13" fmla="*/ 127613 h 127915"/>
                <a:gd name="T14" fmla="*/ 0 60000 65536"/>
                <a:gd name="T15" fmla="*/ 0 60000 65536"/>
                <a:gd name="T16" fmla="*/ 0 60000 65536"/>
                <a:gd name="T17" fmla="*/ 0 60000 65536"/>
                <a:gd name="T18" fmla="*/ 0 60000 65536"/>
                <a:gd name="T19" fmla="*/ 0 60000 65536"/>
                <a:gd name="T20" fmla="*/ 0 60000 65536"/>
                <a:gd name="T21" fmla="*/ 0 w 136949"/>
                <a:gd name="T22" fmla="*/ 0 h 127915"/>
                <a:gd name="T23" fmla="*/ 136949 w 136949"/>
                <a:gd name="T24" fmla="*/ 127915 h 1279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949" h="127915">
                  <a:moveTo>
                    <a:pt x="5095" y="127915"/>
                  </a:moveTo>
                  <a:cubicBezTo>
                    <a:pt x="3283" y="115839"/>
                    <a:pt x="-2755" y="100744"/>
                    <a:pt x="1472" y="96820"/>
                  </a:cubicBezTo>
                  <a:cubicBezTo>
                    <a:pt x="36492" y="63912"/>
                    <a:pt x="73324" y="32515"/>
                    <a:pt x="110458" y="2023"/>
                  </a:cubicBezTo>
                  <a:cubicBezTo>
                    <a:pt x="114986" y="-1600"/>
                    <a:pt x="129176" y="-91"/>
                    <a:pt x="134006" y="4438"/>
                  </a:cubicBezTo>
                  <a:cubicBezTo>
                    <a:pt x="137931" y="8363"/>
                    <a:pt x="137931" y="23458"/>
                    <a:pt x="134006" y="27081"/>
                  </a:cubicBezTo>
                  <a:cubicBezTo>
                    <a:pt x="98080" y="59082"/>
                    <a:pt x="60946" y="89876"/>
                    <a:pt x="23812" y="120670"/>
                  </a:cubicBezTo>
                  <a:cubicBezTo>
                    <a:pt x="21095" y="123085"/>
                    <a:pt x="16567" y="123387"/>
                    <a:pt x="5095" y="127613"/>
                  </a:cubicBezTo>
                  <a:close/>
                </a:path>
              </a:pathLst>
            </a:custGeom>
            <a:solidFill>
              <a:srgbClr val="B7DFD5"/>
            </a:solidFill>
            <a:ln w="30004" cap="flat">
              <a:noFill/>
              <a:prstDash val="solid"/>
              <a:miter lim="800000"/>
              <a:headEnd/>
              <a:tailEnd/>
            </a:ln>
          </p:spPr>
          <p:txBody>
            <a:bodyPr anchor="ctr"/>
            <a:lstStyle/>
            <a:p>
              <a:endParaRPr lang="fr-FR"/>
            </a:p>
          </p:txBody>
        </p:sp>
        <p:sp>
          <p:nvSpPr>
            <p:cNvPr id="10258" name="Forme libre : forme 31"/>
            <p:cNvSpPr>
              <a:spLocks/>
            </p:cNvSpPr>
            <p:nvPr/>
          </p:nvSpPr>
          <p:spPr bwMode="auto">
            <a:xfrm rot="-858051">
              <a:off x="6718616" y="5269563"/>
              <a:ext cx="164691" cy="68322"/>
            </a:xfrm>
            <a:custGeom>
              <a:avLst/>
              <a:gdLst>
                <a:gd name="T0" fmla="*/ 16157 w 164691"/>
                <a:gd name="T1" fmla="*/ 0 h 68322"/>
                <a:gd name="T2" fmla="*/ 150201 w 164691"/>
                <a:gd name="T3" fmla="*/ 34719 h 68322"/>
                <a:gd name="T4" fmla="*/ 164692 w 164691"/>
                <a:gd name="T5" fmla="*/ 53135 h 68322"/>
                <a:gd name="T6" fmla="*/ 143559 w 164691"/>
                <a:gd name="T7" fmla="*/ 68230 h 68322"/>
                <a:gd name="T8" fmla="*/ 10119 w 164691"/>
                <a:gd name="T9" fmla="*/ 34719 h 68322"/>
                <a:gd name="T10" fmla="*/ 156 w 164691"/>
                <a:gd name="T11" fmla="*/ 14491 h 68322"/>
                <a:gd name="T12" fmla="*/ 16459 w 164691"/>
                <a:gd name="T13" fmla="*/ 0 h 68322"/>
                <a:gd name="T14" fmla="*/ 0 60000 65536"/>
                <a:gd name="T15" fmla="*/ 0 60000 65536"/>
                <a:gd name="T16" fmla="*/ 0 60000 65536"/>
                <a:gd name="T17" fmla="*/ 0 60000 65536"/>
                <a:gd name="T18" fmla="*/ 0 60000 65536"/>
                <a:gd name="T19" fmla="*/ 0 60000 65536"/>
                <a:gd name="T20" fmla="*/ 0 60000 65536"/>
                <a:gd name="T21" fmla="*/ 0 w 164691"/>
                <a:gd name="T22" fmla="*/ 0 h 68322"/>
                <a:gd name="T23" fmla="*/ 164691 w 164691"/>
                <a:gd name="T24" fmla="*/ 68322 h 683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691" h="68322">
                  <a:moveTo>
                    <a:pt x="16157" y="0"/>
                  </a:moveTo>
                  <a:cubicBezTo>
                    <a:pt x="63253" y="12076"/>
                    <a:pt x="107029" y="22341"/>
                    <a:pt x="150201" y="34719"/>
                  </a:cubicBezTo>
                  <a:cubicBezTo>
                    <a:pt x="156239" y="36530"/>
                    <a:pt x="159861" y="46795"/>
                    <a:pt x="164692" y="53135"/>
                  </a:cubicBezTo>
                  <a:cubicBezTo>
                    <a:pt x="157446" y="58569"/>
                    <a:pt x="149295" y="69437"/>
                    <a:pt x="143559" y="68230"/>
                  </a:cubicBezTo>
                  <a:cubicBezTo>
                    <a:pt x="98576" y="58569"/>
                    <a:pt x="54196" y="47097"/>
                    <a:pt x="10119" y="34719"/>
                  </a:cubicBezTo>
                  <a:cubicBezTo>
                    <a:pt x="4986" y="33209"/>
                    <a:pt x="-1052" y="20529"/>
                    <a:pt x="156" y="14491"/>
                  </a:cubicBezTo>
                  <a:cubicBezTo>
                    <a:pt x="1364" y="8453"/>
                    <a:pt x="11326" y="4227"/>
                    <a:pt x="16459" y="0"/>
                  </a:cubicBezTo>
                  <a:close/>
                </a:path>
              </a:pathLst>
            </a:custGeom>
            <a:solidFill>
              <a:srgbClr val="B7DFD5"/>
            </a:solidFill>
            <a:ln w="30004" cap="flat">
              <a:noFill/>
              <a:prstDash val="solid"/>
              <a:miter lim="800000"/>
              <a:headEnd/>
              <a:tailEnd/>
            </a:ln>
          </p:spPr>
          <p:txBody>
            <a:bodyPr anchor="ctr"/>
            <a:lstStyle/>
            <a:p>
              <a:endParaRPr lang="fr-FR"/>
            </a:p>
          </p:txBody>
        </p:sp>
        <p:sp>
          <p:nvSpPr>
            <p:cNvPr id="10259" name="Forme libre : forme 32"/>
            <p:cNvSpPr>
              <a:spLocks/>
            </p:cNvSpPr>
            <p:nvPr/>
          </p:nvSpPr>
          <p:spPr bwMode="auto">
            <a:xfrm rot="-858051">
              <a:off x="6633020" y="5040625"/>
              <a:ext cx="152648" cy="64175"/>
            </a:xfrm>
            <a:custGeom>
              <a:avLst/>
              <a:gdLst>
                <a:gd name="T0" fmla="*/ 16491 w 152648"/>
                <a:gd name="T1" fmla="*/ 64176 h 64175"/>
                <a:gd name="T2" fmla="*/ 189 w 152648"/>
                <a:gd name="T3" fmla="*/ 47571 h 64175"/>
                <a:gd name="T4" fmla="*/ 12567 w 152648"/>
                <a:gd name="T5" fmla="*/ 28552 h 64175"/>
                <a:gd name="T6" fmla="*/ 129402 w 152648"/>
                <a:gd name="T7" fmla="*/ 173 h 64175"/>
                <a:gd name="T8" fmla="*/ 152649 w 152648"/>
                <a:gd name="T9" fmla="*/ 11343 h 64175"/>
                <a:gd name="T10" fmla="*/ 138157 w 152648"/>
                <a:gd name="T11" fmla="*/ 33080 h 64175"/>
                <a:gd name="T12" fmla="*/ 16491 w 152648"/>
                <a:gd name="T13" fmla="*/ 64176 h 64175"/>
                <a:gd name="T14" fmla="*/ 0 60000 65536"/>
                <a:gd name="T15" fmla="*/ 0 60000 65536"/>
                <a:gd name="T16" fmla="*/ 0 60000 65536"/>
                <a:gd name="T17" fmla="*/ 0 60000 65536"/>
                <a:gd name="T18" fmla="*/ 0 60000 65536"/>
                <a:gd name="T19" fmla="*/ 0 60000 65536"/>
                <a:gd name="T20" fmla="*/ 0 60000 65536"/>
                <a:gd name="T21" fmla="*/ 0 w 152648"/>
                <a:gd name="T22" fmla="*/ 0 h 64175"/>
                <a:gd name="T23" fmla="*/ 152648 w 152648"/>
                <a:gd name="T24" fmla="*/ 64175 h 64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648" h="64175">
                  <a:moveTo>
                    <a:pt x="16491" y="64176"/>
                  </a:moveTo>
                  <a:cubicBezTo>
                    <a:pt x="11963" y="59949"/>
                    <a:pt x="2302" y="54817"/>
                    <a:pt x="189" y="47571"/>
                  </a:cubicBezTo>
                  <a:cubicBezTo>
                    <a:pt x="-1321" y="42439"/>
                    <a:pt x="6529" y="30363"/>
                    <a:pt x="12567" y="28552"/>
                  </a:cubicBezTo>
                  <a:cubicBezTo>
                    <a:pt x="51210" y="17683"/>
                    <a:pt x="90155" y="8022"/>
                    <a:pt x="129402" y="173"/>
                  </a:cubicBezTo>
                  <a:cubicBezTo>
                    <a:pt x="136044" y="-1336"/>
                    <a:pt x="144799" y="7419"/>
                    <a:pt x="152649" y="11343"/>
                  </a:cubicBezTo>
                  <a:cubicBezTo>
                    <a:pt x="147818" y="18891"/>
                    <a:pt x="144497" y="31269"/>
                    <a:pt x="138157" y="33080"/>
                  </a:cubicBezTo>
                  <a:cubicBezTo>
                    <a:pt x="99514" y="44251"/>
                    <a:pt x="60267" y="53308"/>
                    <a:pt x="16491" y="64176"/>
                  </a:cubicBezTo>
                  <a:close/>
                </a:path>
              </a:pathLst>
            </a:custGeom>
            <a:solidFill>
              <a:srgbClr val="B7DFD5"/>
            </a:solidFill>
            <a:ln w="30004" cap="flat">
              <a:noFill/>
              <a:prstDash val="solid"/>
              <a:miter lim="800000"/>
              <a:headEnd/>
              <a:tailEnd/>
            </a:ln>
          </p:spPr>
          <p:txBody>
            <a:bodyPr anchor="ctr"/>
            <a:lstStyle/>
            <a:p>
              <a:endParaRPr lang="fr-FR"/>
            </a:p>
          </p:txBody>
        </p:sp>
      </p:grpSp>
      <p:sp>
        <p:nvSpPr>
          <p:cNvPr id="10255" name="ZoneTexte 12"/>
          <p:cNvSpPr txBox="1">
            <a:spLocks noChangeArrowheads="1"/>
          </p:cNvSpPr>
          <p:nvPr/>
        </p:nvSpPr>
        <p:spPr bwMode="auto">
          <a:xfrm>
            <a:off x="2936875" y="2446338"/>
            <a:ext cx="7943850" cy="560387"/>
          </a:xfrm>
          <a:prstGeom prst="rect">
            <a:avLst/>
          </a:prstGeom>
          <a:noFill/>
          <a:ln w="9525">
            <a:noFill/>
            <a:miter lim="800000"/>
            <a:headEnd/>
            <a:tailEnd/>
          </a:ln>
        </p:spPr>
        <p:txBody>
          <a:bodyPr/>
          <a:lstStyle/>
          <a:p>
            <a:pPr algn="ctr"/>
            <a:r>
              <a:rPr lang="fr-FR" sz="2400">
                <a:latin typeface="AauxPro OT Regular"/>
              </a:rPr>
              <a:t>Rappel de la démarche et du contexte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 9" descr="Une image contenant carte, texte&#10;&#10;Description générée automatiquement"/>
          <p:cNvPicPr>
            <a:picLocks noChangeAspect="1"/>
          </p:cNvPicPr>
          <p:nvPr/>
        </p:nvPicPr>
        <p:blipFill>
          <a:blip r:embed="rId2"/>
          <a:srcRect l="1971" t="9846" r="5640" b="14124"/>
          <a:stretch>
            <a:fillRect/>
          </a:stretch>
        </p:blipFill>
        <p:spPr bwMode="auto">
          <a:xfrm>
            <a:off x="4081463" y="1728788"/>
            <a:ext cx="8110537" cy="4767262"/>
          </a:xfrm>
          <a:prstGeom prst="rect">
            <a:avLst/>
          </a:prstGeom>
          <a:noFill/>
          <a:ln w="9525">
            <a:noFill/>
            <a:miter lim="800000"/>
            <a:headEnd/>
            <a:tailEnd/>
          </a:ln>
        </p:spPr>
      </p:pic>
      <p:sp>
        <p:nvSpPr>
          <p:cNvPr id="7" name="Espace réservé du numéro de diapositive 6"/>
          <p:cNvSpPr>
            <a:spLocks noGrp="1"/>
          </p:cNvSpPr>
          <p:nvPr>
            <p:ph type="sldNum" sz="quarter" idx="10"/>
          </p:nvPr>
        </p:nvSpPr>
        <p:spPr/>
        <p:txBody>
          <a:bodyPr/>
          <a:lstStyle/>
          <a:p>
            <a:pPr>
              <a:defRPr/>
            </a:pPr>
            <a:fld id="{B316D143-12CD-4C70-A205-7A6F4BCB679C}" type="slidenum">
              <a:rPr lang="fr-FR"/>
              <a:pPr>
                <a:defRPr/>
              </a:pPr>
              <a:t>20</a:t>
            </a:fld>
            <a:endParaRPr lang="fr-FR" dirty="0"/>
          </a:p>
        </p:txBody>
      </p:sp>
      <p:sp>
        <p:nvSpPr>
          <p:cNvPr id="28675" name="Titre 1"/>
          <p:cNvSpPr>
            <a:spLocks noGrp="1"/>
          </p:cNvSpPr>
          <p:nvPr>
            <p:ph type="title"/>
          </p:nvPr>
        </p:nvSpPr>
        <p:spPr>
          <a:xfrm>
            <a:off x="1379538" y="246063"/>
            <a:ext cx="10747375" cy="720725"/>
          </a:xfrm>
        </p:spPr>
        <p:txBody>
          <a:bodyPr/>
          <a:lstStyle/>
          <a:p>
            <a:pPr eaLnBrk="1" hangingPunct="1"/>
            <a:r>
              <a:rPr lang="fr-FR" sz="3200">
                <a:latin typeface="AauxPro OT Black"/>
              </a:rPr>
              <a:t>Le cœur de bourg de Beaupuy</a:t>
            </a:r>
            <a:br>
              <a:rPr lang="fr-FR" sz="3200">
                <a:latin typeface="AauxPro OT Black"/>
              </a:rPr>
            </a:br>
            <a:r>
              <a:rPr lang="fr-FR" sz="1800">
                <a:latin typeface="AauxPro OT Black"/>
              </a:rPr>
              <a:t>Principes urbains d’aménagement</a:t>
            </a:r>
            <a:endParaRPr lang="fr-FR" sz="3200">
              <a:latin typeface="AauxPro OT Black"/>
            </a:endParaRPr>
          </a:p>
        </p:txBody>
      </p:sp>
      <p:sp>
        <p:nvSpPr>
          <p:cNvPr id="28676" name="ZoneTexte 13"/>
          <p:cNvSpPr txBox="1">
            <a:spLocks noChangeArrowheads="1"/>
          </p:cNvSpPr>
          <p:nvPr/>
        </p:nvSpPr>
        <p:spPr bwMode="auto">
          <a:xfrm>
            <a:off x="754063" y="1792288"/>
            <a:ext cx="3222625" cy="2838450"/>
          </a:xfrm>
          <a:prstGeom prst="rect">
            <a:avLst/>
          </a:prstGeom>
          <a:noFill/>
          <a:ln w="9525">
            <a:noFill/>
            <a:miter lim="800000"/>
            <a:headEnd/>
            <a:tailEnd/>
          </a:ln>
        </p:spPr>
        <p:txBody>
          <a:bodyPr>
            <a:spAutoFit/>
          </a:bodyPr>
          <a:lstStyle/>
          <a:p>
            <a:pPr>
              <a:lnSpc>
                <a:spcPct val="150000"/>
              </a:lnSpc>
            </a:pPr>
            <a:r>
              <a:rPr lang="fr-FR" sz="1200" b="1" u="sng">
                <a:latin typeface="AauxPro OT Regular"/>
              </a:rPr>
              <a:t>PIÉTONS ET CYCLES : </a:t>
            </a:r>
          </a:p>
          <a:p>
            <a:pPr>
              <a:lnSpc>
                <a:spcPct val="150000"/>
              </a:lnSpc>
            </a:pPr>
            <a:endParaRPr lang="fr-FR" sz="1200" u="sng">
              <a:latin typeface="AauxPro OT Regular"/>
            </a:endParaRPr>
          </a:p>
          <a:p>
            <a:pPr>
              <a:lnSpc>
                <a:spcPct val="150000"/>
              </a:lnSpc>
            </a:pPr>
            <a:r>
              <a:rPr lang="fr-FR" sz="1200"/>
              <a:t>Intégration du REV (réalisation d’ici 2025)</a:t>
            </a:r>
          </a:p>
          <a:p>
            <a:pPr>
              <a:lnSpc>
                <a:spcPct val="150000"/>
              </a:lnSpc>
            </a:pPr>
            <a:endParaRPr lang="fr-FR" sz="1200">
              <a:latin typeface="AauxPro OT Regular"/>
            </a:endParaRPr>
          </a:p>
          <a:p>
            <a:pPr>
              <a:lnSpc>
                <a:spcPct val="150000"/>
              </a:lnSpc>
            </a:pPr>
            <a:endParaRPr lang="fr-FR" sz="1200">
              <a:latin typeface="AauxPro OT Regular"/>
            </a:endParaRPr>
          </a:p>
          <a:p>
            <a:pPr>
              <a:lnSpc>
                <a:spcPct val="150000"/>
              </a:lnSpc>
            </a:pPr>
            <a:r>
              <a:rPr lang="fr-FR" sz="1200">
                <a:latin typeface="AauxPro OT Regular"/>
              </a:rPr>
              <a:t>Création de traversées piétonnes sécurisées de la route de Lavaur</a:t>
            </a:r>
            <a:endParaRPr lang="fr-FR" sz="1200">
              <a:solidFill>
                <a:srgbClr val="FF0000"/>
              </a:solidFill>
              <a:latin typeface="AauxPro OT Regular"/>
            </a:endParaRPr>
          </a:p>
          <a:p>
            <a:pPr>
              <a:lnSpc>
                <a:spcPct val="150000"/>
              </a:lnSpc>
            </a:pPr>
            <a:endParaRPr lang="fr-FR" sz="1200">
              <a:latin typeface="AauxPro OT Regular"/>
            </a:endParaRPr>
          </a:p>
          <a:p>
            <a:pPr>
              <a:lnSpc>
                <a:spcPct val="150000"/>
              </a:lnSpc>
            </a:pPr>
            <a:r>
              <a:rPr lang="fr-FR" sz="1200"/>
              <a:t>Affirmation d’une boucle piétonne pour relier les équipements du cœur de bourg</a:t>
            </a:r>
          </a:p>
        </p:txBody>
      </p:sp>
      <p:sp>
        <p:nvSpPr>
          <p:cNvPr id="28677" name="ZoneTexte 17"/>
          <p:cNvSpPr txBox="1">
            <a:spLocks noChangeArrowheads="1"/>
          </p:cNvSpPr>
          <p:nvPr/>
        </p:nvSpPr>
        <p:spPr bwMode="auto">
          <a:xfrm rot="-494396">
            <a:off x="3987800" y="4995863"/>
            <a:ext cx="1052513" cy="230187"/>
          </a:xfrm>
          <a:prstGeom prst="rect">
            <a:avLst/>
          </a:prstGeom>
          <a:noFill/>
          <a:ln w="9525">
            <a:noFill/>
            <a:miter lim="800000"/>
            <a:headEnd/>
            <a:tailEnd/>
          </a:ln>
        </p:spPr>
        <p:txBody>
          <a:bodyPr>
            <a:spAutoFit/>
          </a:bodyPr>
          <a:lstStyle/>
          <a:p>
            <a:r>
              <a:rPr lang="fr-FR" sz="900">
                <a:latin typeface="AauxPro OT Regular"/>
              </a:rPr>
              <a:t>Route de Lavaur</a:t>
            </a:r>
            <a:endParaRPr lang="fr-FR" sz="900">
              <a:latin typeface="Aaux ProRegular OSF"/>
            </a:endParaRPr>
          </a:p>
        </p:txBody>
      </p:sp>
      <p:sp>
        <p:nvSpPr>
          <p:cNvPr id="28678" name="ZoneTexte 18"/>
          <p:cNvSpPr txBox="1">
            <a:spLocks noChangeArrowheads="1"/>
          </p:cNvSpPr>
          <p:nvPr/>
        </p:nvSpPr>
        <p:spPr bwMode="auto">
          <a:xfrm rot="661055">
            <a:off x="6865938" y="5375275"/>
            <a:ext cx="1052512" cy="230188"/>
          </a:xfrm>
          <a:prstGeom prst="rect">
            <a:avLst/>
          </a:prstGeom>
          <a:noFill/>
          <a:ln w="9525">
            <a:noFill/>
            <a:miter lim="800000"/>
            <a:headEnd/>
            <a:tailEnd/>
          </a:ln>
        </p:spPr>
        <p:txBody>
          <a:bodyPr>
            <a:spAutoFit/>
          </a:bodyPr>
          <a:lstStyle/>
          <a:p>
            <a:r>
              <a:rPr lang="fr-FR" sz="900">
                <a:latin typeface="AauxPro OT Regular"/>
              </a:rPr>
              <a:t>Rue du Stade</a:t>
            </a:r>
            <a:endParaRPr lang="fr-FR" sz="900">
              <a:latin typeface="Aaux ProRegular OSF"/>
            </a:endParaRPr>
          </a:p>
        </p:txBody>
      </p:sp>
      <p:sp>
        <p:nvSpPr>
          <p:cNvPr id="28679" name="ZoneTexte 19"/>
          <p:cNvSpPr txBox="1">
            <a:spLocks noChangeArrowheads="1"/>
          </p:cNvSpPr>
          <p:nvPr/>
        </p:nvSpPr>
        <p:spPr bwMode="auto">
          <a:xfrm rot="-3135817">
            <a:off x="9982994" y="3023394"/>
            <a:ext cx="1492250" cy="230188"/>
          </a:xfrm>
          <a:prstGeom prst="rect">
            <a:avLst/>
          </a:prstGeom>
          <a:noFill/>
          <a:ln w="9525">
            <a:noFill/>
            <a:miter lim="800000"/>
            <a:headEnd/>
            <a:tailEnd/>
          </a:ln>
        </p:spPr>
        <p:txBody>
          <a:bodyPr>
            <a:spAutoFit/>
          </a:bodyPr>
          <a:lstStyle/>
          <a:p>
            <a:r>
              <a:rPr lang="fr-FR" sz="900">
                <a:latin typeface="AauxPro OT Regular"/>
              </a:rPr>
              <a:t>Chemin de Cayzaguel</a:t>
            </a:r>
            <a:endParaRPr lang="fr-FR" sz="900">
              <a:latin typeface="Aaux ProRegular OSF"/>
            </a:endParaRPr>
          </a:p>
        </p:txBody>
      </p:sp>
      <p:sp>
        <p:nvSpPr>
          <p:cNvPr id="28680" name="ZoneTexte 20"/>
          <p:cNvSpPr txBox="1">
            <a:spLocks noChangeArrowheads="1"/>
          </p:cNvSpPr>
          <p:nvPr/>
        </p:nvSpPr>
        <p:spPr bwMode="auto">
          <a:xfrm rot="2951018">
            <a:off x="7025482" y="2174081"/>
            <a:ext cx="1492250" cy="230187"/>
          </a:xfrm>
          <a:prstGeom prst="rect">
            <a:avLst/>
          </a:prstGeom>
          <a:noFill/>
          <a:ln w="9525">
            <a:noFill/>
            <a:miter lim="800000"/>
            <a:headEnd/>
            <a:tailEnd/>
          </a:ln>
        </p:spPr>
        <p:txBody>
          <a:bodyPr>
            <a:spAutoFit/>
          </a:bodyPr>
          <a:lstStyle/>
          <a:p>
            <a:r>
              <a:rPr lang="fr-FR" sz="900">
                <a:latin typeface="AauxPro OT Regular"/>
              </a:rPr>
              <a:t>Route de Castelmaurou</a:t>
            </a:r>
            <a:endParaRPr lang="fr-FR" sz="900">
              <a:latin typeface="Aaux ProRegular OSF"/>
            </a:endParaRPr>
          </a:p>
        </p:txBody>
      </p:sp>
      <p:sp>
        <p:nvSpPr>
          <p:cNvPr id="28681" name="ZoneTexte 21"/>
          <p:cNvSpPr txBox="1">
            <a:spLocks noChangeArrowheads="1"/>
          </p:cNvSpPr>
          <p:nvPr/>
        </p:nvSpPr>
        <p:spPr bwMode="auto">
          <a:xfrm rot="-4259527">
            <a:off x="8762207" y="2172494"/>
            <a:ext cx="1492250" cy="230187"/>
          </a:xfrm>
          <a:prstGeom prst="rect">
            <a:avLst/>
          </a:prstGeom>
          <a:noFill/>
          <a:ln w="9525">
            <a:noFill/>
            <a:miter lim="800000"/>
            <a:headEnd/>
            <a:tailEnd/>
          </a:ln>
        </p:spPr>
        <p:txBody>
          <a:bodyPr>
            <a:spAutoFit/>
          </a:bodyPr>
          <a:lstStyle/>
          <a:p>
            <a:r>
              <a:rPr lang="fr-FR" sz="900">
                <a:latin typeface="AauxPro OT Regular"/>
              </a:rPr>
              <a:t>Route de Gragnague</a:t>
            </a:r>
            <a:endParaRPr lang="fr-FR" sz="900">
              <a:latin typeface="Aaux ProRegular OSF"/>
            </a:endParaRPr>
          </a:p>
        </p:txBody>
      </p:sp>
      <p:sp>
        <p:nvSpPr>
          <p:cNvPr id="23" name="Heptagone 22"/>
          <p:cNvSpPr/>
          <p:nvPr/>
        </p:nvSpPr>
        <p:spPr>
          <a:xfrm>
            <a:off x="468313" y="2370138"/>
            <a:ext cx="309562" cy="309562"/>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1</a:t>
            </a:r>
          </a:p>
        </p:txBody>
      </p:sp>
      <p:sp>
        <p:nvSpPr>
          <p:cNvPr id="28683" name="ZoneTexte 24"/>
          <p:cNvSpPr txBox="1">
            <a:spLocks noChangeArrowheads="1"/>
          </p:cNvSpPr>
          <p:nvPr/>
        </p:nvSpPr>
        <p:spPr bwMode="auto">
          <a:xfrm rot="-481990">
            <a:off x="7759700" y="4017963"/>
            <a:ext cx="458788" cy="185737"/>
          </a:xfrm>
          <a:prstGeom prst="rect">
            <a:avLst/>
          </a:prstGeom>
          <a:noFill/>
          <a:ln w="9525">
            <a:noFill/>
            <a:miter lim="800000"/>
            <a:headEnd/>
            <a:tailEnd/>
          </a:ln>
        </p:spPr>
        <p:txBody>
          <a:bodyPr>
            <a:spAutoFit/>
          </a:bodyPr>
          <a:lstStyle/>
          <a:p>
            <a:r>
              <a:rPr lang="fr-FR" sz="600">
                <a:solidFill>
                  <a:schemeClr val="bg1"/>
                </a:solidFill>
                <a:latin typeface="AauxPro OT Regular"/>
              </a:rPr>
              <a:t>école</a:t>
            </a:r>
            <a:endParaRPr lang="fr-FR" sz="600">
              <a:solidFill>
                <a:schemeClr val="bg1"/>
              </a:solidFill>
              <a:latin typeface="Aaux ProRegular OSF"/>
            </a:endParaRPr>
          </a:p>
        </p:txBody>
      </p:sp>
      <p:sp>
        <p:nvSpPr>
          <p:cNvPr id="28684" name="ZoneTexte 25"/>
          <p:cNvSpPr txBox="1">
            <a:spLocks noChangeArrowheads="1"/>
          </p:cNvSpPr>
          <p:nvPr/>
        </p:nvSpPr>
        <p:spPr bwMode="auto">
          <a:xfrm rot="-481990">
            <a:off x="8488363" y="4087813"/>
            <a:ext cx="458787" cy="184150"/>
          </a:xfrm>
          <a:prstGeom prst="rect">
            <a:avLst/>
          </a:prstGeom>
          <a:noFill/>
          <a:ln w="9525">
            <a:noFill/>
            <a:miter lim="800000"/>
            <a:headEnd/>
            <a:tailEnd/>
          </a:ln>
        </p:spPr>
        <p:txBody>
          <a:bodyPr>
            <a:spAutoFit/>
          </a:bodyPr>
          <a:lstStyle/>
          <a:p>
            <a:r>
              <a:rPr lang="fr-FR" sz="600">
                <a:solidFill>
                  <a:schemeClr val="bg1"/>
                </a:solidFill>
                <a:latin typeface="AauxPro OT Regular"/>
              </a:rPr>
              <a:t>mairie</a:t>
            </a:r>
            <a:endParaRPr lang="fr-FR" sz="600">
              <a:solidFill>
                <a:schemeClr val="bg1"/>
              </a:solidFill>
              <a:latin typeface="Aaux ProRegular OSF"/>
            </a:endParaRPr>
          </a:p>
        </p:txBody>
      </p:sp>
      <p:sp>
        <p:nvSpPr>
          <p:cNvPr id="28685" name="ZoneTexte 26"/>
          <p:cNvSpPr txBox="1">
            <a:spLocks noChangeArrowheads="1"/>
          </p:cNvSpPr>
          <p:nvPr/>
        </p:nvSpPr>
        <p:spPr bwMode="auto">
          <a:xfrm rot="-446993">
            <a:off x="6689725" y="3436938"/>
            <a:ext cx="458788" cy="184150"/>
          </a:xfrm>
          <a:prstGeom prst="rect">
            <a:avLst/>
          </a:prstGeom>
          <a:noFill/>
          <a:ln w="9525">
            <a:noFill/>
            <a:miter lim="800000"/>
            <a:headEnd/>
            <a:tailEnd/>
          </a:ln>
        </p:spPr>
        <p:txBody>
          <a:bodyPr>
            <a:spAutoFit/>
          </a:bodyPr>
          <a:lstStyle/>
          <a:p>
            <a:r>
              <a:rPr lang="fr-FR" sz="600">
                <a:solidFill>
                  <a:schemeClr val="bg1"/>
                </a:solidFill>
                <a:latin typeface="AauxPro OT Regular"/>
              </a:rPr>
              <a:t>église</a:t>
            </a:r>
            <a:endParaRPr lang="fr-FR" sz="600">
              <a:solidFill>
                <a:schemeClr val="bg1"/>
              </a:solidFill>
              <a:latin typeface="Aaux ProRegular OSF"/>
            </a:endParaRPr>
          </a:p>
        </p:txBody>
      </p:sp>
      <p:sp>
        <p:nvSpPr>
          <p:cNvPr id="28" name="ZoneTexte 27"/>
          <p:cNvSpPr txBox="1"/>
          <p:nvPr/>
        </p:nvSpPr>
        <p:spPr>
          <a:xfrm>
            <a:off x="6137275" y="6094413"/>
            <a:ext cx="458788" cy="184150"/>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stade</a:t>
            </a:r>
            <a:endParaRPr lang="fr-FR" sz="600" dirty="0">
              <a:solidFill>
                <a:schemeClr val="bg1">
                  <a:lumMod val="75000"/>
                </a:schemeClr>
              </a:solidFill>
              <a:latin typeface="+mn-lt"/>
              <a:cs typeface="+mn-cs"/>
            </a:endParaRPr>
          </a:p>
        </p:txBody>
      </p:sp>
      <p:sp>
        <p:nvSpPr>
          <p:cNvPr id="28687" name="ZoneTexte 28"/>
          <p:cNvSpPr txBox="1">
            <a:spLocks noChangeArrowheads="1"/>
          </p:cNvSpPr>
          <p:nvPr/>
        </p:nvSpPr>
        <p:spPr bwMode="auto">
          <a:xfrm rot="-3142671">
            <a:off x="11715751" y="3552825"/>
            <a:ext cx="500062" cy="185737"/>
          </a:xfrm>
          <a:prstGeom prst="rect">
            <a:avLst/>
          </a:prstGeom>
          <a:noFill/>
          <a:ln w="9525">
            <a:noFill/>
            <a:miter lim="800000"/>
            <a:headEnd/>
            <a:tailEnd/>
          </a:ln>
        </p:spPr>
        <p:txBody>
          <a:bodyPr>
            <a:spAutoFit/>
          </a:bodyPr>
          <a:lstStyle/>
          <a:p>
            <a:r>
              <a:rPr lang="fr-FR" sz="600">
                <a:solidFill>
                  <a:schemeClr val="bg1"/>
                </a:solidFill>
                <a:latin typeface="AauxPro OT Regular"/>
              </a:rPr>
              <a:t>Salle po.</a:t>
            </a:r>
            <a:endParaRPr lang="fr-FR" sz="600">
              <a:solidFill>
                <a:schemeClr val="bg1"/>
              </a:solidFill>
              <a:latin typeface="Aaux ProRegular OSF"/>
            </a:endParaRPr>
          </a:p>
        </p:txBody>
      </p:sp>
      <p:sp>
        <p:nvSpPr>
          <p:cNvPr id="30" name="Heptagone 29"/>
          <p:cNvSpPr/>
          <p:nvPr/>
        </p:nvSpPr>
        <p:spPr>
          <a:xfrm>
            <a:off x="468313" y="3225800"/>
            <a:ext cx="309562" cy="309563"/>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2" name="Forme libre : forme 1"/>
          <p:cNvSpPr/>
          <p:nvPr/>
        </p:nvSpPr>
        <p:spPr>
          <a:xfrm>
            <a:off x="6962775" y="2943225"/>
            <a:ext cx="4724400" cy="2686050"/>
          </a:xfrm>
          <a:custGeom>
            <a:avLst/>
            <a:gdLst>
              <a:gd name="connsiteX0" fmla="*/ 0 w 4724400"/>
              <a:gd name="connsiteY0" fmla="*/ 1352550 h 2686050"/>
              <a:gd name="connsiteX1" fmla="*/ 200025 w 4724400"/>
              <a:gd name="connsiteY1" fmla="*/ 1295400 h 2686050"/>
              <a:gd name="connsiteX2" fmla="*/ 419100 w 4724400"/>
              <a:gd name="connsiteY2" fmla="*/ 857250 h 2686050"/>
              <a:gd name="connsiteX3" fmla="*/ 466725 w 4724400"/>
              <a:gd name="connsiteY3" fmla="*/ 457200 h 2686050"/>
              <a:gd name="connsiteX4" fmla="*/ 638175 w 4724400"/>
              <a:gd name="connsiteY4" fmla="*/ 323850 h 2686050"/>
              <a:gd name="connsiteX5" fmla="*/ 1009650 w 4724400"/>
              <a:gd name="connsiteY5" fmla="*/ 323850 h 2686050"/>
              <a:gd name="connsiteX6" fmla="*/ 1162050 w 4724400"/>
              <a:gd name="connsiteY6" fmla="*/ 323850 h 2686050"/>
              <a:gd name="connsiteX7" fmla="*/ 1304925 w 4724400"/>
              <a:gd name="connsiteY7" fmla="*/ 142875 h 2686050"/>
              <a:gd name="connsiteX8" fmla="*/ 1771650 w 4724400"/>
              <a:gd name="connsiteY8" fmla="*/ 1019175 h 2686050"/>
              <a:gd name="connsiteX9" fmla="*/ 2276475 w 4724400"/>
              <a:gd name="connsiteY9" fmla="*/ 1076325 h 2686050"/>
              <a:gd name="connsiteX10" fmla="*/ 2943225 w 4724400"/>
              <a:gd name="connsiteY10" fmla="*/ 923925 h 2686050"/>
              <a:gd name="connsiteX11" fmla="*/ 3362325 w 4724400"/>
              <a:gd name="connsiteY11" fmla="*/ 590550 h 2686050"/>
              <a:gd name="connsiteX12" fmla="*/ 3838575 w 4724400"/>
              <a:gd name="connsiteY12" fmla="*/ 0 h 2686050"/>
              <a:gd name="connsiteX13" fmla="*/ 4724400 w 4724400"/>
              <a:gd name="connsiteY13" fmla="*/ 704850 h 2686050"/>
              <a:gd name="connsiteX14" fmla="*/ 4448175 w 4724400"/>
              <a:gd name="connsiteY14" fmla="*/ 1028700 h 2686050"/>
              <a:gd name="connsiteX15" fmla="*/ 3019425 w 4724400"/>
              <a:gd name="connsiteY15" fmla="*/ 1162050 h 2686050"/>
              <a:gd name="connsiteX16" fmla="*/ 3067050 w 4724400"/>
              <a:gd name="connsiteY16" fmla="*/ 1628775 h 2686050"/>
              <a:gd name="connsiteX17" fmla="*/ 2943225 w 4724400"/>
              <a:gd name="connsiteY17" fmla="*/ 1905000 h 2686050"/>
              <a:gd name="connsiteX18" fmla="*/ 2952750 w 4724400"/>
              <a:gd name="connsiteY18" fmla="*/ 2114550 h 2686050"/>
              <a:gd name="connsiteX19" fmla="*/ 3028950 w 4724400"/>
              <a:gd name="connsiteY19" fmla="*/ 2324100 h 2686050"/>
              <a:gd name="connsiteX20" fmla="*/ 2647950 w 4724400"/>
              <a:gd name="connsiteY20" fmla="*/ 2381250 h 2686050"/>
              <a:gd name="connsiteX21" fmla="*/ 2028825 w 4724400"/>
              <a:gd name="connsiteY21" fmla="*/ 2667000 h 2686050"/>
              <a:gd name="connsiteX22" fmla="*/ 1476375 w 4724400"/>
              <a:gd name="connsiteY22" fmla="*/ 2686050 h 2686050"/>
              <a:gd name="connsiteX23" fmla="*/ 19050 w 4724400"/>
              <a:gd name="connsiteY23" fmla="*/ 2371725 h 2686050"/>
              <a:gd name="connsiteX24" fmla="*/ 104775 w 4724400"/>
              <a:gd name="connsiteY24" fmla="*/ 1924050 h 2686050"/>
              <a:gd name="connsiteX25" fmla="*/ 0 w 4724400"/>
              <a:gd name="connsiteY25" fmla="*/ 135255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4400" h="2686050">
                <a:moveTo>
                  <a:pt x="0" y="1352550"/>
                </a:moveTo>
                <a:lnTo>
                  <a:pt x="200025" y="1295400"/>
                </a:lnTo>
                <a:lnTo>
                  <a:pt x="419100" y="857250"/>
                </a:lnTo>
                <a:lnTo>
                  <a:pt x="466725" y="457200"/>
                </a:lnTo>
                <a:lnTo>
                  <a:pt x="638175" y="323850"/>
                </a:lnTo>
                <a:lnTo>
                  <a:pt x="1009650" y="323850"/>
                </a:lnTo>
                <a:lnTo>
                  <a:pt x="1162050" y="323850"/>
                </a:lnTo>
                <a:lnTo>
                  <a:pt x="1304925" y="142875"/>
                </a:lnTo>
                <a:lnTo>
                  <a:pt x="1771650" y="1019175"/>
                </a:lnTo>
                <a:lnTo>
                  <a:pt x="2276475" y="1076325"/>
                </a:lnTo>
                <a:lnTo>
                  <a:pt x="2943225" y="923925"/>
                </a:lnTo>
                <a:lnTo>
                  <a:pt x="3362325" y="590550"/>
                </a:lnTo>
                <a:lnTo>
                  <a:pt x="3838575" y="0"/>
                </a:lnTo>
                <a:lnTo>
                  <a:pt x="4724400" y="704850"/>
                </a:lnTo>
                <a:lnTo>
                  <a:pt x="4448175" y="1028700"/>
                </a:lnTo>
                <a:lnTo>
                  <a:pt x="3019425" y="1162050"/>
                </a:lnTo>
                <a:lnTo>
                  <a:pt x="3067050" y="1628775"/>
                </a:lnTo>
                <a:lnTo>
                  <a:pt x="2943225" y="1905000"/>
                </a:lnTo>
                <a:lnTo>
                  <a:pt x="2952750" y="2114550"/>
                </a:lnTo>
                <a:lnTo>
                  <a:pt x="3028950" y="2324100"/>
                </a:lnTo>
                <a:lnTo>
                  <a:pt x="2647950" y="2381250"/>
                </a:lnTo>
                <a:lnTo>
                  <a:pt x="2028825" y="2667000"/>
                </a:lnTo>
                <a:lnTo>
                  <a:pt x="1476375" y="2686050"/>
                </a:lnTo>
                <a:lnTo>
                  <a:pt x="19050" y="2371725"/>
                </a:lnTo>
                <a:lnTo>
                  <a:pt x="104775" y="1924050"/>
                </a:lnTo>
                <a:lnTo>
                  <a:pt x="0" y="1352550"/>
                </a:lnTo>
                <a:close/>
              </a:path>
            </a:pathLst>
          </a:custGeom>
          <a:no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 name="Heptagone 2"/>
          <p:cNvSpPr/>
          <p:nvPr/>
        </p:nvSpPr>
        <p:spPr>
          <a:xfrm>
            <a:off x="7286625" y="3211513"/>
            <a:ext cx="309563" cy="309562"/>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solidFill>
                  <a:srgbClr val="FFFFFF"/>
                </a:solidFill>
                <a:cs typeface="Arial" charset="0"/>
              </a:rPr>
              <a:t>3</a:t>
            </a:r>
          </a:p>
        </p:txBody>
      </p:sp>
      <p:sp>
        <p:nvSpPr>
          <p:cNvPr id="6" name="Heptagone 5"/>
          <p:cNvSpPr/>
          <p:nvPr/>
        </p:nvSpPr>
        <p:spPr>
          <a:xfrm>
            <a:off x="9863138" y="4148138"/>
            <a:ext cx="309562" cy="309562"/>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8" name="Heptagone 7"/>
          <p:cNvSpPr/>
          <p:nvPr/>
        </p:nvSpPr>
        <p:spPr>
          <a:xfrm>
            <a:off x="468313" y="4060825"/>
            <a:ext cx="309562" cy="311150"/>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3</a:t>
            </a:r>
          </a:p>
        </p:txBody>
      </p:sp>
      <p:sp>
        <p:nvSpPr>
          <p:cNvPr id="11" name="Forme libre : forme 10"/>
          <p:cNvSpPr/>
          <p:nvPr/>
        </p:nvSpPr>
        <p:spPr>
          <a:xfrm>
            <a:off x="4210050" y="4338638"/>
            <a:ext cx="4767263" cy="547687"/>
          </a:xfrm>
          <a:custGeom>
            <a:avLst/>
            <a:gdLst>
              <a:gd name="connsiteX0" fmla="*/ 0 w 5048250"/>
              <a:gd name="connsiteY0" fmla="*/ 571500 h 590550"/>
              <a:gd name="connsiteX1" fmla="*/ 295275 w 5048250"/>
              <a:gd name="connsiteY1" fmla="*/ 514350 h 590550"/>
              <a:gd name="connsiteX2" fmla="*/ 685800 w 5048250"/>
              <a:gd name="connsiteY2" fmla="*/ 561975 h 590550"/>
              <a:gd name="connsiteX3" fmla="*/ 971550 w 5048250"/>
              <a:gd name="connsiteY3" fmla="*/ 590550 h 590550"/>
              <a:gd name="connsiteX4" fmla="*/ 1581150 w 5048250"/>
              <a:gd name="connsiteY4" fmla="*/ 466725 h 590550"/>
              <a:gd name="connsiteX5" fmla="*/ 4143375 w 5048250"/>
              <a:gd name="connsiteY5" fmla="*/ 133350 h 590550"/>
              <a:gd name="connsiteX6" fmla="*/ 5048250 w 5048250"/>
              <a:gd name="connsiteY6" fmla="*/ 0 h 590550"/>
              <a:gd name="connsiteX7" fmla="*/ 5048250 w 5048250"/>
              <a:gd name="connsiteY7" fmla="*/ 0 h 590550"/>
              <a:gd name="connsiteX0" fmla="*/ 0 w 5195888"/>
              <a:gd name="connsiteY0" fmla="*/ 571500 h 590550"/>
              <a:gd name="connsiteX1" fmla="*/ 295275 w 5195888"/>
              <a:gd name="connsiteY1" fmla="*/ 514350 h 590550"/>
              <a:gd name="connsiteX2" fmla="*/ 685800 w 5195888"/>
              <a:gd name="connsiteY2" fmla="*/ 561975 h 590550"/>
              <a:gd name="connsiteX3" fmla="*/ 971550 w 5195888"/>
              <a:gd name="connsiteY3" fmla="*/ 590550 h 590550"/>
              <a:gd name="connsiteX4" fmla="*/ 1581150 w 5195888"/>
              <a:gd name="connsiteY4" fmla="*/ 466725 h 590550"/>
              <a:gd name="connsiteX5" fmla="*/ 4143375 w 5195888"/>
              <a:gd name="connsiteY5" fmla="*/ 133350 h 590550"/>
              <a:gd name="connsiteX6" fmla="*/ 5048250 w 5195888"/>
              <a:gd name="connsiteY6" fmla="*/ 0 h 590550"/>
              <a:gd name="connsiteX7" fmla="*/ 5195888 w 5195888"/>
              <a:gd name="connsiteY7" fmla="*/ 104775 h 590550"/>
              <a:gd name="connsiteX0" fmla="*/ 0 w 5405438"/>
              <a:gd name="connsiteY0" fmla="*/ 719138 h 738188"/>
              <a:gd name="connsiteX1" fmla="*/ 295275 w 5405438"/>
              <a:gd name="connsiteY1" fmla="*/ 661988 h 738188"/>
              <a:gd name="connsiteX2" fmla="*/ 685800 w 5405438"/>
              <a:gd name="connsiteY2" fmla="*/ 709613 h 738188"/>
              <a:gd name="connsiteX3" fmla="*/ 971550 w 5405438"/>
              <a:gd name="connsiteY3" fmla="*/ 738188 h 738188"/>
              <a:gd name="connsiteX4" fmla="*/ 1581150 w 5405438"/>
              <a:gd name="connsiteY4" fmla="*/ 614363 h 738188"/>
              <a:gd name="connsiteX5" fmla="*/ 4143375 w 5405438"/>
              <a:gd name="connsiteY5" fmla="*/ 280988 h 738188"/>
              <a:gd name="connsiteX6" fmla="*/ 5048250 w 5405438"/>
              <a:gd name="connsiteY6" fmla="*/ 147638 h 738188"/>
              <a:gd name="connsiteX7" fmla="*/ 5405438 w 5405438"/>
              <a:gd name="connsiteY7" fmla="*/ 0 h 738188"/>
              <a:gd name="connsiteX0" fmla="*/ 0 w 5405438"/>
              <a:gd name="connsiteY0" fmla="*/ 719138 h 738188"/>
              <a:gd name="connsiteX1" fmla="*/ 295275 w 5405438"/>
              <a:gd name="connsiteY1" fmla="*/ 661988 h 738188"/>
              <a:gd name="connsiteX2" fmla="*/ 685800 w 5405438"/>
              <a:gd name="connsiteY2" fmla="*/ 709613 h 738188"/>
              <a:gd name="connsiteX3" fmla="*/ 971550 w 5405438"/>
              <a:gd name="connsiteY3" fmla="*/ 738188 h 738188"/>
              <a:gd name="connsiteX4" fmla="*/ 1581150 w 5405438"/>
              <a:gd name="connsiteY4" fmla="*/ 614363 h 738188"/>
              <a:gd name="connsiteX5" fmla="*/ 4143375 w 5405438"/>
              <a:gd name="connsiteY5" fmla="*/ 280988 h 738188"/>
              <a:gd name="connsiteX6" fmla="*/ 4400550 w 5405438"/>
              <a:gd name="connsiteY6" fmla="*/ 242888 h 738188"/>
              <a:gd name="connsiteX7" fmla="*/ 5405438 w 5405438"/>
              <a:gd name="connsiteY7" fmla="*/ 0 h 738188"/>
              <a:gd name="connsiteX0" fmla="*/ 0 w 4767263"/>
              <a:gd name="connsiteY0" fmla="*/ 528638 h 547688"/>
              <a:gd name="connsiteX1" fmla="*/ 295275 w 4767263"/>
              <a:gd name="connsiteY1" fmla="*/ 471488 h 547688"/>
              <a:gd name="connsiteX2" fmla="*/ 685800 w 4767263"/>
              <a:gd name="connsiteY2" fmla="*/ 519113 h 547688"/>
              <a:gd name="connsiteX3" fmla="*/ 971550 w 4767263"/>
              <a:gd name="connsiteY3" fmla="*/ 547688 h 547688"/>
              <a:gd name="connsiteX4" fmla="*/ 1581150 w 4767263"/>
              <a:gd name="connsiteY4" fmla="*/ 423863 h 547688"/>
              <a:gd name="connsiteX5" fmla="*/ 4143375 w 4767263"/>
              <a:gd name="connsiteY5" fmla="*/ 90488 h 547688"/>
              <a:gd name="connsiteX6" fmla="*/ 4400550 w 4767263"/>
              <a:gd name="connsiteY6" fmla="*/ 52388 h 547688"/>
              <a:gd name="connsiteX7" fmla="*/ 4767263 w 4767263"/>
              <a:gd name="connsiteY7"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263" h="547688">
                <a:moveTo>
                  <a:pt x="0" y="528638"/>
                </a:moveTo>
                <a:lnTo>
                  <a:pt x="295275" y="471488"/>
                </a:lnTo>
                <a:lnTo>
                  <a:pt x="685800" y="519113"/>
                </a:lnTo>
                <a:lnTo>
                  <a:pt x="971550" y="547688"/>
                </a:lnTo>
                <a:lnTo>
                  <a:pt x="1581150" y="423863"/>
                </a:lnTo>
                <a:lnTo>
                  <a:pt x="4143375" y="90488"/>
                </a:lnTo>
                <a:lnTo>
                  <a:pt x="4400550" y="52388"/>
                </a:lnTo>
                <a:lnTo>
                  <a:pt x="4767263" y="0"/>
                </a:lnTo>
              </a:path>
            </a:pathLst>
          </a:custGeom>
          <a:noFill/>
          <a:ln w="57150">
            <a:solidFill>
              <a:schemeClr val="accent4"/>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Heptagone 4"/>
          <p:cNvSpPr/>
          <p:nvPr/>
        </p:nvSpPr>
        <p:spPr>
          <a:xfrm>
            <a:off x="9085263" y="4244975"/>
            <a:ext cx="311150" cy="309563"/>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4" name="Heptagone 3"/>
          <p:cNvSpPr/>
          <p:nvPr/>
        </p:nvSpPr>
        <p:spPr>
          <a:xfrm>
            <a:off x="5216525" y="4783138"/>
            <a:ext cx="309563" cy="309562"/>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9" name="Heptagone 8"/>
          <p:cNvSpPr/>
          <p:nvPr/>
        </p:nvSpPr>
        <p:spPr>
          <a:xfrm>
            <a:off x="4778375" y="4725988"/>
            <a:ext cx="309563" cy="309562"/>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solidFill>
                  <a:srgbClr val="FFFFFF"/>
                </a:solidFill>
                <a:cs typeface="Arial" charset="0"/>
              </a:rPr>
              <a:t>1</a:t>
            </a:r>
          </a:p>
        </p:txBody>
      </p:sp>
      <p:sp>
        <p:nvSpPr>
          <p:cNvPr id="13" name="Rectangle : coins arrondis 12"/>
          <p:cNvSpPr/>
          <p:nvPr/>
        </p:nvSpPr>
        <p:spPr>
          <a:xfrm rot="21055907">
            <a:off x="5164138" y="4611688"/>
            <a:ext cx="409575" cy="682625"/>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 coins arrondis 14"/>
          <p:cNvSpPr/>
          <p:nvPr/>
        </p:nvSpPr>
        <p:spPr>
          <a:xfrm rot="21153726">
            <a:off x="9034463" y="4071938"/>
            <a:ext cx="409575" cy="682625"/>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 coins arrondis 15"/>
          <p:cNvSpPr/>
          <p:nvPr/>
        </p:nvSpPr>
        <p:spPr>
          <a:xfrm rot="21153726">
            <a:off x="9810750" y="3943350"/>
            <a:ext cx="409575" cy="681038"/>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Forme libre : forme 16"/>
          <p:cNvSpPr/>
          <p:nvPr/>
        </p:nvSpPr>
        <p:spPr>
          <a:xfrm>
            <a:off x="7435850" y="2025650"/>
            <a:ext cx="838200" cy="1047750"/>
          </a:xfrm>
          <a:custGeom>
            <a:avLst/>
            <a:gdLst>
              <a:gd name="connsiteX0" fmla="*/ 0 w 838200"/>
              <a:gd name="connsiteY0" fmla="*/ 0 h 1047750"/>
              <a:gd name="connsiteX1" fmla="*/ 584200 w 838200"/>
              <a:gd name="connsiteY1" fmla="*/ 654050 h 1047750"/>
              <a:gd name="connsiteX2" fmla="*/ 838200 w 838200"/>
              <a:gd name="connsiteY2" fmla="*/ 1047750 h 1047750"/>
            </a:gdLst>
            <a:ahLst/>
            <a:cxnLst>
              <a:cxn ang="0">
                <a:pos x="connsiteX0" y="connsiteY0"/>
              </a:cxn>
              <a:cxn ang="0">
                <a:pos x="connsiteX1" y="connsiteY1"/>
              </a:cxn>
              <a:cxn ang="0">
                <a:pos x="connsiteX2" y="connsiteY2"/>
              </a:cxn>
            </a:cxnLst>
            <a:rect l="l" t="t" r="r" b="b"/>
            <a:pathLst>
              <a:path w="838200" h="1047750">
                <a:moveTo>
                  <a:pt x="0" y="0"/>
                </a:moveTo>
                <a:lnTo>
                  <a:pt x="584200" y="654050"/>
                </a:lnTo>
                <a:lnTo>
                  <a:pt x="838200" y="1047750"/>
                </a:lnTo>
              </a:path>
            </a:pathLst>
          </a:custGeom>
          <a:no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Heptagone 23"/>
          <p:cNvSpPr/>
          <p:nvPr/>
        </p:nvSpPr>
        <p:spPr>
          <a:xfrm>
            <a:off x="6867525" y="4478338"/>
            <a:ext cx="309563" cy="309562"/>
          </a:xfrm>
          <a:prstGeom prst="heptagon">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31" name="Rectangle : coins arrondis 30"/>
          <p:cNvSpPr/>
          <p:nvPr/>
        </p:nvSpPr>
        <p:spPr>
          <a:xfrm rot="21055907">
            <a:off x="6815138" y="4306888"/>
            <a:ext cx="409575" cy="682625"/>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8703" name="Line 32"/>
          <p:cNvSpPr>
            <a:spLocks noChangeShapeType="1"/>
          </p:cNvSpPr>
          <p:nvPr/>
        </p:nvSpPr>
        <p:spPr bwMode="auto">
          <a:xfrm>
            <a:off x="5411788" y="4506913"/>
            <a:ext cx="130175" cy="739775"/>
          </a:xfrm>
          <a:prstGeom prst="line">
            <a:avLst/>
          </a:prstGeom>
          <a:noFill/>
          <a:ln w="44450">
            <a:solidFill>
              <a:srgbClr val="FFCC00"/>
            </a:solidFill>
            <a:prstDash val="sysDot"/>
            <a:round/>
            <a:headEnd/>
            <a:tailEnd/>
          </a:ln>
        </p:spPr>
        <p:txBody>
          <a:bodyPr/>
          <a:lstStyle/>
          <a:p>
            <a:endParaRPr lang="fr-FR"/>
          </a:p>
        </p:txBody>
      </p:sp>
      <p:sp>
        <p:nvSpPr>
          <p:cNvPr id="28704" name="Line 33"/>
          <p:cNvSpPr>
            <a:spLocks noChangeShapeType="1"/>
          </p:cNvSpPr>
          <p:nvPr/>
        </p:nvSpPr>
        <p:spPr bwMode="auto">
          <a:xfrm flipV="1">
            <a:off x="5551488" y="5237163"/>
            <a:ext cx="444500" cy="26987"/>
          </a:xfrm>
          <a:prstGeom prst="line">
            <a:avLst/>
          </a:prstGeom>
          <a:noFill/>
          <a:ln w="44450">
            <a:solidFill>
              <a:srgbClr val="FFCC00"/>
            </a:solidFill>
            <a:prstDash val="sysDot"/>
            <a:round/>
            <a:headEnd/>
            <a:tailEnd/>
          </a:ln>
        </p:spPr>
        <p:txBody>
          <a:bodyPr/>
          <a:lstStyle/>
          <a:p>
            <a:endParaRPr 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3A188917-09AA-4907-9739-563F40DE2D5D}" type="slidenum">
              <a:rPr lang="fr-FR"/>
              <a:pPr>
                <a:defRPr/>
              </a:pPr>
              <a:t>21</a:t>
            </a:fld>
            <a:endParaRPr lang="fr-FR" dirty="0"/>
          </a:p>
        </p:txBody>
      </p:sp>
      <p:pic>
        <p:nvPicPr>
          <p:cNvPr id="29698" name="Image 9" descr="Une image contenant plein air, ciel, route, plante&#10;&#10;Description générée automatiquement"/>
          <p:cNvPicPr>
            <a:picLocks noChangeAspect="1"/>
          </p:cNvPicPr>
          <p:nvPr/>
        </p:nvPicPr>
        <p:blipFill>
          <a:blip r:embed="rId2"/>
          <a:srcRect l="3824" b="4614"/>
          <a:stretch>
            <a:fillRect/>
          </a:stretch>
        </p:blipFill>
        <p:spPr bwMode="auto">
          <a:xfrm>
            <a:off x="6324600" y="3214688"/>
            <a:ext cx="5410200" cy="3228975"/>
          </a:xfrm>
          <a:prstGeom prst="rect">
            <a:avLst/>
          </a:prstGeom>
          <a:noFill/>
          <a:ln w="9525">
            <a:noFill/>
            <a:miter lim="800000"/>
            <a:headEnd/>
            <a:tailEnd/>
          </a:ln>
        </p:spPr>
      </p:pic>
      <p:pic>
        <p:nvPicPr>
          <p:cNvPr id="29699" name="Image 10" descr="Une image contenant scène, plein air, voie, passage pour piétons&#10;&#10;Description générée automatiquement"/>
          <p:cNvPicPr>
            <a:picLocks noChangeAspect="1"/>
          </p:cNvPicPr>
          <p:nvPr/>
        </p:nvPicPr>
        <p:blipFill>
          <a:blip r:embed="rId3"/>
          <a:srcRect l="5429" t="3793" r="6912" b="9592"/>
          <a:stretch>
            <a:fillRect/>
          </a:stretch>
        </p:blipFill>
        <p:spPr bwMode="auto">
          <a:xfrm>
            <a:off x="574675" y="3214688"/>
            <a:ext cx="5610225" cy="3228975"/>
          </a:xfrm>
          <a:prstGeom prst="rect">
            <a:avLst/>
          </a:prstGeom>
          <a:noFill/>
          <a:ln w="9525">
            <a:noFill/>
            <a:miter lim="800000"/>
            <a:headEnd/>
            <a:tailEnd/>
          </a:ln>
        </p:spPr>
      </p:pic>
      <p:sp>
        <p:nvSpPr>
          <p:cNvPr id="29700" name="ZoneTexte 11"/>
          <p:cNvSpPr txBox="1">
            <a:spLocks noChangeArrowheads="1"/>
          </p:cNvSpPr>
          <p:nvPr/>
        </p:nvSpPr>
        <p:spPr bwMode="auto">
          <a:xfrm>
            <a:off x="457200" y="1741488"/>
            <a:ext cx="4803775" cy="1165225"/>
          </a:xfrm>
          <a:prstGeom prst="rect">
            <a:avLst/>
          </a:prstGeom>
          <a:noFill/>
          <a:ln w="9525">
            <a:noFill/>
            <a:miter lim="800000"/>
            <a:headEnd/>
            <a:tailEnd/>
          </a:ln>
        </p:spPr>
        <p:txBody>
          <a:bodyPr>
            <a:spAutoFit/>
          </a:bodyPr>
          <a:lstStyle/>
          <a:p>
            <a:pPr>
              <a:lnSpc>
                <a:spcPct val="150000"/>
              </a:lnSpc>
              <a:buFont typeface="Arial" charset="0"/>
              <a:buNone/>
            </a:pPr>
            <a:r>
              <a:rPr lang="fr-FR" sz="1200" b="1">
                <a:latin typeface="AauxPro OT Regular"/>
              </a:rPr>
              <a:t>RD92 à St Paul Les Romans</a:t>
            </a:r>
            <a:r>
              <a:rPr lang="fr-FR" sz="1200">
                <a:latin typeface="AauxPro OT Regular"/>
              </a:rPr>
              <a:t>  (paysagiste : agence APS) </a:t>
            </a:r>
          </a:p>
          <a:p>
            <a:pPr>
              <a:lnSpc>
                <a:spcPct val="150000"/>
              </a:lnSpc>
              <a:buFont typeface="Arial" charset="0"/>
              <a:buNone/>
            </a:pPr>
            <a:r>
              <a:rPr lang="fr-FR" sz="1200">
                <a:latin typeface="AauxPro OT Regular"/>
              </a:rPr>
              <a:t>Traversée piétonne sécurisée / Piétonnier aménagé + revêtement différenciant / Arrêt de bus intégré à l’aménagement / Trottoirs chasse-roues</a:t>
            </a:r>
          </a:p>
        </p:txBody>
      </p:sp>
      <p:pic>
        <p:nvPicPr>
          <p:cNvPr id="29701" name="Image 12" descr="Une image contenant plein air, scène, voie, route&#10;&#10;Description générée automatiquement"/>
          <p:cNvPicPr>
            <a:picLocks noChangeAspect="1"/>
          </p:cNvPicPr>
          <p:nvPr/>
        </p:nvPicPr>
        <p:blipFill>
          <a:blip r:embed="rId4"/>
          <a:srcRect l="2144" t="12051" r="8463" b="19060"/>
          <a:stretch>
            <a:fillRect/>
          </a:stretch>
        </p:blipFill>
        <p:spPr bwMode="auto">
          <a:xfrm>
            <a:off x="8429625" y="1444625"/>
            <a:ext cx="3305175" cy="1684338"/>
          </a:xfrm>
          <a:prstGeom prst="rect">
            <a:avLst/>
          </a:prstGeom>
          <a:noFill/>
          <a:ln w="9525">
            <a:noFill/>
            <a:miter lim="800000"/>
            <a:headEnd/>
            <a:tailEnd/>
          </a:ln>
        </p:spPr>
      </p:pic>
      <p:pic>
        <p:nvPicPr>
          <p:cNvPr id="29702" name="Image 13" descr="Une image contenant plein air, ciel, route, scène&#10;&#10;Description générée automatiquement"/>
          <p:cNvPicPr>
            <a:picLocks noChangeAspect="1"/>
          </p:cNvPicPr>
          <p:nvPr/>
        </p:nvPicPr>
        <p:blipFill>
          <a:blip r:embed="rId5"/>
          <a:srcRect l="3510" t="8780" r="9525" b="10129"/>
          <a:stretch>
            <a:fillRect/>
          </a:stretch>
        </p:blipFill>
        <p:spPr bwMode="auto">
          <a:xfrm>
            <a:off x="5045075" y="1444625"/>
            <a:ext cx="3305175" cy="1684338"/>
          </a:xfrm>
          <a:prstGeom prst="rect">
            <a:avLst/>
          </a:prstGeom>
          <a:noFill/>
          <a:ln w="38100">
            <a:solidFill>
              <a:schemeClr val="bg1"/>
            </a:solidFill>
            <a:miter lim="800000"/>
            <a:headEnd/>
            <a:tailEnd/>
          </a:ln>
        </p:spPr>
      </p:pic>
      <p:sp>
        <p:nvSpPr>
          <p:cNvPr id="29703" name="ZoneTexte 14"/>
          <p:cNvSpPr txBox="1">
            <a:spLocks noChangeArrowheads="1"/>
          </p:cNvSpPr>
          <p:nvPr/>
        </p:nvSpPr>
        <p:spPr bwMode="auto">
          <a:xfrm>
            <a:off x="5038725" y="2795588"/>
            <a:ext cx="5867400" cy="333375"/>
          </a:xfrm>
          <a:prstGeom prst="rect">
            <a:avLst/>
          </a:prstGeom>
          <a:noFill/>
          <a:ln w="9525">
            <a:noFill/>
            <a:miter lim="800000"/>
            <a:headEnd/>
            <a:tailEnd/>
          </a:ln>
        </p:spPr>
        <p:txBody>
          <a:bodyPr>
            <a:spAutoFit/>
          </a:bodyPr>
          <a:lstStyle/>
          <a:p>
            <a:pPr>
              <a:lnSpc>
                <a:spcPct val="150000"/>
              </a:lnSpc>
              <a:buFont typeface="Arial" charset="0"/>
              <a:buNone/>
            </a:pPr>
            <a:r>
              <a:rPr lang="fr-FR" sz="1200">
                <a:solidFill>
                  <a:schemeClr val="bg1"/>
                </a:solidFill>
                <a:latin typeface="AauxPro OT Regular"/>
              </a:rPr>
              <a:t>AVANT</a:t>
            </a:r>
            <a:endParaRPr lang="fr-FR" sz="1200">
              <a:latin typeface="AauxPro OT Regular"/>
            </a:endParaRPr>
          </a:p>
        </p:txBody>
      </p:sp>
      <p:sp>
        <p:nvSpPr>
          <p:cNvPr id="29704" name="Titre 1"/>
          <p:cNvSpPr>
            <a:spLocks noGrp="1"/>
          </p:cNvSpPr>
          <p:nvPr>
            <p:ph type="title"/>
          </p:nvPr>
        </p:nvSpPr>
        <p:spPr>
          <a:xfrm>
            <a:off x="1379538" y="246063"/>
            <a:ext cx="10747375" cy="720725"/>
          </a:xfrm>
        </p:spPr>
        <p:txBody>
          <a:bodyPr/>
          <a:lstStyle/>
          <a:p>
            <a:pPr eaLnBrk="1" hangingPunct="1"/>
            <a:r>
              <a:rPr lang="fr-FR" sz="3200">
                <a:latin typeface="AauxPro OT Black"/>
              </a:rPr>
              <a:t>Le cœur de bourg de Beaupuy</a:t>
            </a:r>
            <a:br>
              <a:rPr lang="fr-FR" sz="3200">
                <a:latin typeface="AauxPro OT Black"/>
              </a:rPr>
            </a:br>
            <a:r>
              <a:rPr lang="fr-FR" sz="1800">
                <a:latin typeface="AauxPro OT Black"/>
              </a:rPr>
              <a:t>Référence extérieure</a:t>
            </a:r>
            <a:endParaRPr lang="fr-FR" sz="3200">
              <a:latin typeface="AauxPro OT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 9" descr="Une image contenant carte, texte&#10;&#10;Description générée automatiquement"/>
          <p:cNvPicPr>
            <a:picLocks noChangeAspect="1"/>
          </p:cNvPicPr>
          <p:nvPr/>
        </p:nvPicPr>
        <p:blipFill>
          <a:blip r:embed="rId2"/>
          <a:srcRect l="1971" t="9846" r="5640" b="14124"/>
          <a:stretch>
            <a:fillRect/>
          </a:stretch>
        </p:blipFill>
        <p:spPr bwMode="auto">
          <a:xfrm>
            <a:off x="4081463" y="1728788"/>
            <a:ext cx="8110537" cy="4767262"/>
          </a:xfrm>
          <a:prstGeom prst="rect">
            <a:avLst/>
          </a:prstGeom>
          <a:noFill/>
          <a:ln w="9525">
            <a:noFill/>
            <a:miter lim="800000"/>
            <a:headEnd/>
            <a:tailEnd/>
          </a:ln>
        </p:spPr>
      </p:pic>
      <p:sp>
        <p:nvSpPr>
          <p:cNvPr id="7" name="Espace réservé du numéro de diapositive 6"/>
          <p:cNvSpPr>
            <a:spLocks noGrp="1"/>
          </p:cNvSpPr>
          <p:nvPr>
            <p:ph type="sldNum" sz="quarter" idx="10"/>
          </p:nvPr>
        </p:nvSpPr>
        <p:spPr/>
        <p:txBody>
          <a:bodyPr/>
          <a:lstStyle/>
          <a:p>
            <a:pPr>
              <a:defRPr/>
            </a:pPr>
            <a:fld id="{AC9DDDDB-8DA1-4C6A-BE11-0AF8FC9F41B8}" type="slidenum">
              <a:rPr lang="fr-FR"/>
              <a:pPr>
                <a:defRPr/>
              </a:pPr>
              <a:t>22</a:t>
            </a:fld>
            <a:endParaRPr lang="fr-FR" dirty="0"/>
          </a:p>
        </p:txBody>
      </p:sp>
      <p:sp>
        <p:nvSpPr>
          <p:cNvPr id="30723" name="Titre 1"/>
          <p:cNvSpPr>
            <a:spLocks noGrp="1"/>
          </p:cNvSpPr>
          <p:nvPr>
            <p:ph type="title"/>
          </p:nvPr>
        </p:nvSpPr>
        <p:spPr>
          <a:xfrm>
            <a:off x="1379538" y="246063"/>
            <a:ext cx="10747375" cy="720725"/>
          </a:xfrm>
        </p:spPr>
        <p:txBody>
          <a:bodyPr/>
          <a:lstStyle/>
          <a:p>
            <a:pPr eaLnBrk="1" hangingPunct="1"/>
            <a:r>
              <a:rPr lang="fr-FR" sz="3200">
                <a:latin typeface="AauxPro OT Black"/>
              </a:rPr>
              <a:t>Le cœur de bourg de Beaupuy</a:t>
            </a:r>
            <a:br>
              <a:rPr lang="fr-FR" sz="3200">
                <a:latin typeface="AauxPro OT Black"/>
              </a:rPr>
            </a:br>
            <a:r>
              <a:rPr lang="fr-FR" sz="1800">
                <a:latin typeface="AauxPro OT Black"/>
              </a:rPr>
              <a:t>Principes urbains d’aménagement</a:t>
            </a:r>
            <a:endParaRPr lang="fr-FR" sz="3200">
              <a:latin typeface="AauxPro OT Black"/>
            </a:endParaRPr>
          </a:p>
        </p:txBody>
      </p:sp>
      <p:sp>
        <p:nvSpPr>
          <p:cNvPr id="30724" name="ZoneTexte 13"/>
          <p:cNvSpPr txBox="1">
            <a:spLocks noChangeArrowheads="1"/>
          </p:cNvSpPr>
          <p:nvPr/>
        </p:nvSpPr>
        <p:spPr bwMode="auto">
          <a:xfrm>
            <a:off x="754063" y="1792288"/>
            <a:ext cx="3222625" cy="2273300"/>
          </a:xfrm>
          <a:prstGeom prst="rect">
            <a:avLst/>
          </a:prstGeom>
          <a:noFill/>
          <a:ln w="9525">
            <a:noFill/>
            <a:miter lim="800000"/>
            <a:headEnd/>
            <a:tailEnd/>
          </a:ln>
        </p:spPr>
        <p:txBody>
          <a:bodyPr>
            <a:spAutoFit/>
          </a:bodyPr>
          <a:lstStyle/>
          <a:p>
            <a:pPr>
              <a:lnSpc>
                <a:spcPct val="150000"/>
              </a:lnSpc>
            </a:pPr>
            <a:r>
              <a:rPr lang="fr-FR" sz="1200" u="sng">
                <a:latin typeface="AauxPro OT Regular"/>
              </a:rPr>
              <a:t>Espaces publics : </a:t>
            </a:r>
          </a:p>
          <a:p>
            <a:pPr>
              <a:lnSpc>
                <a:spcPct val="150000"/>
              </a:lnSpc>
            </a:pPr>
            <a:endParaRPr lang="fr-FR" sz="1200">
              <a:latin typeface="AauxPro OT Regular"/>
            </a:endParaRPr>
          </a:p>
          <a:p>
            <a:pPr>
              <a:lnSpc>
                <a:spcPct val="150000"/>
              </a:lnSpc>
            </a:pPr>
            <a:r>
              <a:rPr lang="fr-FR" sz="1200">
                <a:latin typeface="AauxPro OT Regular"/>
              </a:rPr>
              <a:t>Création d’un parvis entre l’école et la mairie</a:t>
            </a:r>
          </a:p>
          <a:p>
            <a:pPr>
              <a:lnSpc>
                <a:spcPct val="150000"/>
              </a:lnSpc>
            </a:pPr>
            <a:endParaRPr lang="fr-FR" sz="1200">
              <a:latin typeface="AauxPro OT Regular"/>
            </a:endParaRPr>
          </a:p>
          <a:p>
            <a:pPr>
              <a:lnSpc>
                <a:spcPct val="150000"/>
              </a:lnSpc>
            </a:pPr>
            <a:r>
              <a:rPr lang="fr-FR" sz="1200">
                <a:latin typeface="AauxPro OT Regular"/>
              </a:rPr>
              <a:t>Préservation et valorisation du parc de l’église (cheminements, visibilité…)</a:t>
            </a:r>
          </a:p>
          <a:p>
            <a:pPr>
              <a:lnSpc>
                <a:spcPct val="150000"/>
              </a:lnSpc>
            </a:pPr>
            <a:endParaRPr lang="fr-FR" sz="1200">
              <a:latin typeface="AauxPro OT Regular"/>
            </a:endParaRPr>
          </a:p>
          <a:p>
            <a:pPr>
              <a:lnSpc>
                <a:spcPct val="150000"/>
              </a:lnSpc>
            </a:pPr>
            <a:endParaRPr lang="fr-FR" sz="1200">
              <a:latin typeface="AauxPro OT Regular"/>
            </a:endParaRPr>
          </a:p>
        </p:txBody>
      </p:sp>
      <p:sp>
        <p:nvSpPr>
          <p:cNvPr id="30725" name="ZoneTexte 17"/>
          <p:cNvSpPr txBox="1">
            <a:spLocks noChangeArrowheads="1"/>
          </p:cNvSpPr>
          <p:nvPr/>
        </p:nvSpPr>
        <p:spPr bwMode="auto">
          <a:xfrm rot="-494396">
            <a:off x="3987800" y="4995863"/>
            <a:ext cx="1052513" cy="230187"/>
          </a:xfrm>
          <a:prstGeom prst="rect">
            <a:avLst/>
          </a:prstGeom>
          <a:noFill/>
          <a:ln w="9525">
            <a:noFill/>
            <a:miter lim="800000"/>
            <a:headEnd/>
            <a:tailEnd/>
          </a:ln>
        </p:spPr>
        <p:txBody>
          <a:bodyPr>
            <a:spAutoFit/>
          </a:bodyPr>
          <a:lstStyle/>
          <a:p>
            <a:r>
              <a:rPr lang="fr-FR" sz="900">
                <a:latin typeface="AauxPro OT Regular"/>
              </a:rPr>
              <a:t>Route de Lavaur</a:t>
            </a:r>
            <a:endParaRPr lang="fr-FR" sz="900">
              <a:latin typeface="Aaux ProRegular OSF"/>
            </a:endParaRPr>
          </a:p>
        </p:txBody>
      </p:sp>
      <p:sp>
        <p:nvSpPr>
          <p:cNvPr id="30726" name="ZoneTexte 18"/>
          <p:cNvSpPr txBox="1">
            <a:spLocks noChangeArrowheads="1"/>
          </p:cNvSpPr>
          <p:nvPr/>
        </p:nvSpPr>
        <p:spPr bwMode="auto">
          <a:xfrm rot="661055">
            <a:off x="6865938" y="5375275"/>
            <a:ext cx="1052512" cy="230188"/>
          </a:xfrm>
          <a:prstGeom prst="rect">
            <a:avLst/>
          </a:prstGeom>
          <a:noFill/>
          <a:ln w="9525">
            <a:noFill/>
            <a:miter lim="800000"/>
            <a:headEnd/>
            <a:tailEnd/>
          </a:ln>
        </p:spPr>
        <p:txBody>
          <a:bodyPr>
            <a:spAutoFit/>
          </a:bodyPr>
          <a:lstStyle/>
          <a:p>
            <a:r>
              <a:rPr lang="fr-FR" sz="900">
                <a:latin typeface="AauxPro OT Regular"/>
              </a:rPr>
              <a:t>Rue du Stade</a:t>
            </a:r>
            <a:endParaRPr lang="fr-FR" sz="900">
              <a:latin typeface="Aaux ProRegular OSF"/>
            </a:endParaRPr>
          </a:p>
        </p:txBody>
      </p:sp>
      <p:sp>
        <p:nvSpPr>
          <p:cNvPr id="30727" name="ZoneTexte 19"/>
          <p:cNvSpPr txBox="1">
            <a:spLocks noChangeArrowheads="1"/>
          </p:cNvSpPr>
          <p:nvPr/>
        </p:nvSpPr>
        <p:spPr bwMode="auto">
          <a:xfrm rot="-3135817">
            <a:off x="9982994" y="3023394"/>
            <a:ext cx="1492250" cy="230188"/>
          </a:xfrm>
          <a:prstGeom prst="rect">
            <a:avLst/>
          </a:prstGeom>
          <a:noFill/>
          <a:ln w="9525">
            <a:noFill/>
            <a:miter lim="800000"/>
            <a:headEnd/>
            <a:tailEnd/>
          </a:ln>
        </p:spPr>
        <p:txBody>
          <a:bodyPr>
            <a:spAutoFit/>
          </a:bodyPr>
          <a:lstStyle/>
          <a:p>
            <a:r>
              <a:rPr lang="fr-FR" sz="900">
                <a:latin typeface="AauxPro OT Regular"/>
              </a:rPr>
              <a:t>Chemin de Cayzaguel</a:t>
            </a:r>
            <a:endParaRPr lang="fr-FR" sz="900">
              <a:latin typeface="Aaux ProRegular OSF"/>
            </a:endParaRPr>
          </a:p>
        </p:txBody>
      </p:sp>
      <p:sp>
        <p:nvSpPr>
          <p:cNvPr id="30728" name="ZoneTexte 20"/>
          <p:cNvSpPr txBox="1">
            <a:spLocks noChangeArrowheads="1"/>
          </p:cNvSpPr>
          <p:nvPr/>
        </p:nvSpPr>
        <p:spPr bwMode="auto">
          <a:xfrm rot="2951018">
            <a:off x="7025482" y="2174081"/>
            <a:ext cx="1492250" cy="230187"/>
          </a:xfrm>
          <a:prstGeom prst="rect">
            <a:avLst/>
          </a:prstGeom>
          <a:noFill/>
          <a:ln w="9525">
            <a:noFill/>
            <a:miter lim="800000"/>
            <a:headEnd/>
            <a:tailEnd/>
          </a:ln>
        </p:spPr>
        <p:txBody>
          <a:bodyPr>
            <a:spAutoFit/>
          </a:bodyPr>
          <a:lstStyle/>
          <a:p>
            <a:r>
              <a:rPr lang="fr-FR" sz="900">
                <a:latin typeface="AauxPro OT Regular"/>
              </a:rPr>
              <a:t>Route de Castelmaurou</a:t>
            </a:r>
            <a:endParaRPr lang="fr-FR" sz="900">
              <a:latin typeface="Aaux ProRegular OSF"/>
            </a:endParaRPr>
          </a:p>
        </p:txBody>
      </p:sp>
      <p:sp>
        <p:nvSpPr>
          <p:cNvPr id="30729" name="ZoneTexte 21"/>
          <p:cNvSpPr txBox="1">
            <a:spLocks noChangeArrowheads="1"/>
          </p:cNvSpPr>
          <p:nvPr/>
        </p:nvSpPr>
        <p:spPr bwMode="auto">
          <a:xfrm rot="-4259527">
            <a:off x="8762207" y="2172494"/>
            <a:ext cx="1492250" cy="230187"/>
          </a:xfrm>
          <a:prstGeom prst="rect">
            <a:avLst/>
          </a:prstGeom>
          <a:noFill/>
          <a:ln w="9525">
            <a:noFill/>
            <a:miter lim="800000"/>
            <a:headEnd/>
            <a:tailEnd/>
          </a:ln>
        </p:spPr>
        <p:txBody>
          <a:bodyPr>
            <a:spAutoFit/>
          </a:bodyPr>
          <a:lstStyle/>
          <a:p>
            <a:r>
              <a:rPr lang="fr-FR" sz="900">
                <a:latin typeface="AauxPro OT Regular"/>
              </a:rPr>
              <a:t>Route de Gragnague</a:t>
            </a:r>
            <a:endParaRPr lang="fr-FR" sz="900">
              <a:latin typeface="Aaux ProRegular OSF"/>
            </a:endParaRPr>
          </a:p>
        </p:txBody>
      </p:sp>
      <p:sp>
        <p:nvSpPr>
          <p:cNvPr id="23" name="Heptagone 22"/>
          <p:cNvSpPr/>
          <p:nvPr/>
        </p:nvSpPr>
        <p:spPr>
          <a:xfrm>
            <a:off x="468313" y="2376488"/>
            <a:ext cx="309562" cy="309562"/>
          </a:xfrm>
          <a:prstGeom prst="heptagon">
            <a:avLst/>
          </a:prstGeom>
          <a:solidFill>
            <a:srgbClr val="CD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1</a:t>
            </a:r>
          </a:p>
        </p:txBody>
      </p:sp>
      <p:sp>
        <p:nvSpPr>
          <p:cNvPr id="30731" name="ZoneTexte 24"/>
          <p:cNvSpPr txBox="1">
            <a:spLocks noChangeArrowheads="1"/>
          </p:cNvSpPr>
          <p:nvPr/>
        </p:nvSpPr>
        <p:spPr bwMode="auto">
          <a:xfrm rot="-481990">
            <a:off x="7759700" y="4017963"/>
            <a:ext cx="458788" cy="185737"/>
          </a:xfrm>
          <a:prstGeom prst="rect">
            <a:avLst/>
          </a:prstGeom>
          <a:noFill/>
          <a:ln w="9525">
            <a:noFill/>
            <a:miter lim="800000"/>
            <a:headEnd/>
            <a:tailEnd/>
          </a:ln>
        </p:spPr>
        <p:txBody>
          <a:bodyPr>
            <a:spAutoFit/>
          </a:bodyPr>
          <a:lstStyle/>
          <a:p>
            <a:r>
              <a:rPr lang="fr-FR" sz="600">
                <a:solidFill>
                  <a:schemeClr val="bg1"/>
                </a:solidFill>
                <a:latin typeface="AauxPro OT Regular"/>
              </a:rPr>
              <a:t>école</a:t>
            </a:r>
            <a:endParaRPr lang="fr-FR" sz="600">
              <a:solidFill>
                <a:schemeClr val="bg1"/>
              </a:solidFill>
              <a:latin typeface="Aaux ProRegular OSF"/>
            </a:endParaRPr>
          </a:p>
        </p:txBody>
      </p:sp>
      <p:sp>
        <p:nvSpPr>
          <p:cNvPr id="30732" name="ZoneTexte 25"/>
          <p:cNvSpPr txBox="1">
            <a:spLocks noChangeArrowheads="1"/>
          </p:cNvSpPr>
          <p:nvPr/>
        </p:nvSpPr>
        <p:spPr bwMode="auto">
          <a:xfrm rot="-481990">
            <a:off x="8488363" y="4087813"/>
            <a:ext cx="458787" cy="184150"/>
          </a:xfrm>
          <a:prstGeom prst="rect">
            <a:avLst/>
          </a:prstGeom>
          <a:noFill/>
          <a:ln w="9525">
            <a:noFill/>
            <a:miter lim="800000"/>
            <a:headEnd/>
            <a:tailEnd/>
          </a:ln>
        </p:spPr>
        <p:txBody>
          <a:bodyPr>
            <a:spAutoFit/>
          </a:bodyPr>
          <a:lstStyle/>
          <a:p>
            <a:r>
              <a:rPr lang="fr-FR" sz="600">
                <a:solidFill>
                  <a:schemeClr val="bg1"/>
                </a:solidFill>
                <a:latin typeface="AauxPro OT Regular"/>
              </a:rPr>
              <a:t>mairie</a:t>
            </a:r>
            <a:endParaRPr lang="fr-FR" sz="600">
              <a:solidFill>
                <a:schemeClr val="bg1"/>
              </a:solidFill>
              <a:latin typeface="Aaux ProRegular OSF"/>
            </a:endParaRPr>
          </a:p>
        </p:txBody>
      </p:sp>
      <p:sp>
        <p:nvSpPr>
          <p:cNvPr id="30733" name="ZoneTexte 26"/>
          <p:cNvSpPr txBox="1">
            <a:spLocks noChangeArrowheads="1"/>
          </p:cNvSpPr>
          <p:nvPr/>
        </p:nvSpPr>
        <p:spPr bwMode="auto">
          <a:xfrm rot="-446993">
            <a:off x="6689725" y="3436938"/>
            <a:ext cx="458788" cy="184150"/>
          </a:xfrm>
          <a:prstGeom prst="rect">
            <a:avLst/>
          </a:prstGeom>
          <a:noFill/>
          <a:ln w="9525">
            <a:noFill/>
            <a:miter lim="800000"/>
            <a:headEnd/>
            <a:tailEnd/>
          </a:ln>
        </p:spPr>
        <p:txBody>
          <a:bodyPr>
            <a:spAutoFit/>
          </a:bodyPr>
          <a:lstStyle/>
          <a:p>
            <a:r>
              <a:rPr lang="fr-FR" sz="600">
                <a:solidFill>
                  <a:schemeClr val="bg1"/>
                </a:solidFill>
                <a:latin typeface="AauxPro OT Regular"/>
              </a:rPr>
              <a:t>église</a:t>
            </a:r>
            <a:endParaRPr lang="fr-FR" sz="600">
              <a:solidFill>
                <a:schemeClr val="bg1"/>
              </a:solidFill>
              <a:latin typeface="Aaux ProRegular OSF"/>
            </a:endParaRPr>
          </a:p>
        </p:txBody>
      </p:sp>
      <p:sp>
        <p:nvSpPr>
          <p:cNvPr id="28" name="ZoneTexte 27"/>
          <p:cNvSpPr txBox="1"/>
          <p:nvPr/>
        </p:nvSpPr>
        <p:spPr>
          <a:xfrm>
            <a:off x="6137275" y="6094413"/>
            <a:ext cx="458788" cy="184150"/>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stade</a:t>
            </a:r>
            <a:endParaRPr lang="fr-FR" sz="600" dirty="0">
              <a:solidFill>
                <a:schemeClr val="bg1">
                  <a:lumMod val="75000"/>
                </a:schemeClr>
              </a:solidFill>
              <a:latin typeface="+mn-lt"/>
              <a:cs typeface="+mn-cs"/>
            </a:endParaRPr>
          </a:p>
        </p:txBody>
      </p:sp>
      <p:sp>
        <p:nvSpPr>
          <p:cNvPr id="30735" name="ZoneTexte 28"/>
          <p:cNvSpPr txBox="1">
            <a:spLocks noChangeArrowheads="1"/>
          </p:cNvSpPr>
          <p:nvPr/>
        </p:nvSpPr>
        <p:spPr bwMode="auto">
          <a:xfrm rot="-3142671">
            <a:off x="11715751" y="3552825"/>
            <a:ext cx="500062" cy="185737"/>
          </a:xfrm>
          <a:prstGeom prst="rect">
            <a:avLst/>
          </a:prstGeom>
          <a:noFill/>
          <a:ln w="9525">
            <a:noFill/>
            <a:miter lim="800000"/>
            <a:headEnd/>
            <a:tailEnd/>
          </a:ln>
        </p:spPr>
        <p:txBody>
          <a:bodyPr>
            <a:spAutoFit/>
          </a:bodyPr>
          <a:lstStyle/>
          <a:p>
            <a:r>
              <a:rPr lang="fr-FR" sz="600">
                <a:solidFill>
                  <a:schemeClr val="bg1"/>
                </a:solidFill>
                <a:latin typeface="AauxPro OT Regular"/>
              </a:rPr>
              <a:t>Salle po.</a:t>
            </a:r>
            <a:endParaRPr lang="fr-FR" sz="600">
              <a:solidFill>
                <a:schemeClr val="bg1"/>
              </a:solidFill>
              <a:latin typeface="Aaux ProRegular OSF"/>
            </a:endParaRPr>
          </a:p>
        </p:txBody>
      </p:sp>
      <p:sp>
        <p:nvSpPr>
          <p:cNvPr id="30" name="Heptagone 29"/>
          <p:cNvSpPr/>
          <p:nvPr/>
        </p:nvSpPr>
        <p:spPr>
          <a:xfrm>
            <a:off x="468313" y="2928938"/>
            <a:ext cx="309562" cy="309562"/>
          </a:xfrm>
          <a:prstGeom prst="heptagon">
            <a:avLst/>
          </a:prstGeom>
          <a:solidFill>
            <a:srgbClr val="CD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13" name="Forme libre : forme 12"/>
          <p:cNvSpPr/>
          <p:nvPr/>
        </p:nvSpPr>
        <p:spPr>
          <a:xfrm>
            <a:off x="7743825" y="3524250"/>
            <a:ext cx="1447800" cy="1057275"/>
          </a:xfrm>
          <a:custGeom>
            <a:avLst/>
            <a:gdLst>
              <a:gd name="connsiteX0" fmla="*/ 619125 w 1447800"/>
              <a:gd name="connsiteY0" fmla="*/ 76200 h 1057275"/>
              <a:gd name="connsiteX1" fmla="*/ 752475 w 1447800"/>
              <a:gd name="connsiteY1" fmla="*/ 0 h 1057275"/>
              <a:gd name="connsiteX2" fmla="*/ 1038225 w 1447800"/>
              <a:gd name="connsiteY2" fmla="*/ 438150 h 1057275"/>
              <a:gd name="connsiteX3" fmla="*/ 1371600 w 1447800"/>
              <a:gd name="connsiteY3" fmla="*/ 390525 h 1057275"/>
              <a:gd name="connsiteX4" fmla="*/ 1447800 w 1447800"/>
              <a:gd name="connsiteY4" fmla="*/ 857250 h 1057275"/>
              <a:gd name="connsiteX5" fmla="*/ 19050 w 1447800"/>
              <a:gd name="connsiteY5" fmla="*/ 1057275 h 1057275"/>
              <a:gd name="connsiteX6" fmla="*/ 0 w 1447800"/>
              <a:gd name="connsiteY6" fmla="*/ 723900 h 1057275"/>
              <a:gd name="connsiteX7" fmla="*/ 552450 w 1447800"/>
              <a:gd name="connsiteY7" fmla="*/ 657225 h 1057275"/>
              <a:gd name="connsiteX8" fmla="*/ 552450 w 1447800"/>
              <a:gd name="connsiteY8" fmla="*/ 590550 h 1057275"/>
              <a:gd name="connsiteX9" fmla="*/ 838200 w 1447800"/>
              <a:gd name="connsiteY9" fmla="*/ 552450 h 1057275"/>
              <a:gd name="connsiteX10" fmla="*/ 790575 w 1447800"/>
              <a:gd name="connsiteY10" fmla="*/ 323850 h 1057275"/>
              <a:gd name="connsiteX11" fmla="*/ 619125 w 1447800"/>
              <a:gd name="connsiteY11" fmla="*/ 7620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00" h="1057275">
                <a:moveTo>
                  <a:pt x="619125" y="76200"/>
                </a:moveTo>
                <a:lnTo>
                  <a:pt x="752475" y="0"/>
                </a:lnTo>
                <a:lnTo>
                  <a:pt x="1038225" y="438150"/>
                </a:lnTo>
                <a:lnTo>
                  <a:pt x="1371600" y="390525"/>
                </a:lnTo>
                <a:lnTo>
                  <a:pt x="1447800" y="857250"/>
                </a:lnTo>
                <a:lnTo>
                  <a:pt x="19050" y="1057275"/>
                </a:lnTo>
                <a:lnTo>
                  <a:pt x="0" y="723900"/>
                </a:lnTo>
                <a:lnTo>
                  <a:pt x="552450" y="657225"/>
                </a:lnTo>
                <a:lnTo>
                  <a:pt x="552450" y="590550"/>
                </a:lnTo>
                <a:lnTo>
                  <a:pt x="838200" y="552450"/>
                </a:lnTo>
                <a:lnTo>
                  <a:pt x="790575" y="323850"/>
                </a:lnTo>
                <a:lnTo>
                  <a:pt x="619125" y="76200"/>
                </a:lnTo>
                <a:close/>
              </a:path>
            </a:pathLst>
          </a:custGeom>
          <a:noFill/>
          <a:ln w="28575">
            <a:solidFill>
              <a:srgbClr val="CD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Forme libre : forme 15"/>
          <p:cNvSpPr/>
          <p:nvPr/>
        </p:nvSpPr>
        <p:spPr>
          <a:xfrm>
            <a:off x="6648450" y="2724150"/>
            <a:ext cx="1704975" cy="1771650"/>
          </a:xfrm>
          <a:custGeom>
            <a:avLst/>
            <a:gdLst>
              <a:gd name="connsiteX0" fmla="*/ 0 w 1704975"/>
              <a:gd name="connsiteY0" fmla="*/ 457200 h 1771650"/>
              <a:gd name="connsiteX1" fmla="*/ 285750 w 1704975"/>
              <a:gd name="connsiteY1" fmla="*/ 438150 h 1771650"/>
              <a:gd name="connsiteX2" fmla="*/ 981075 w 1704975"/>
              <a:gd name="connsiteY2" fmla="*/ 457200 h 1771650"/>
              <a:gd name="connsiteX3" fmla="*/ 1038225 w 1704975"/>
              <a:gd name="connsiteY3" fmla="*/ 0 h 1771650"/>
              <a:gd name="connsiteX4" fmla="*/ 1295400 w 1704975"/>
              <a:gd name="connsiteY4" fmla="*/ 114300 h 1771650"/>
              <a:gd name="connsiteX5" fmla="*/ 1390650 w 1704975"/>
              <a:gd name="connsiteY5" fmla="*/ 19050 h 1771650"/>
              <a:gd name="connsiteX6" fmla="*/ 1543050 w 1704975"/>
              <a:gd name="connsiteY6" fmla="*/ 228600 h 1771650"/>
              <a:gd name="connsiteX7" fmla="*/ 1704975 w 1704975"/>
              <a:gd name="connsiteY7" fmla="*/ 514350 h 1771650"/>
              <a:gd name="connsiteX8" fmla="*/ 1362075 w 1704975"/>
              <a:gd name="connsiteY8" fmla="*/ 600075 h 1771650"/>
              <a:gd name="connsiteX9" fmla="*/ 1343025 w 1704975"/>
              <a:gd name="connsiteY9" fmla="*/ 685800 h 1771650"/>
              <a:gd name="connsiteX10" fmla="*/ 1143000 w 1704975"/>
              <a:gd name="connsiteY10" fmla="*/ 657225 h 1771650"/>
              <a:gd name="connsiteX11" fmla="*/ 1123950 w 1704975"/>
              <a:gd name="connsiteY11" fmla="*/ 742950 h 1771650"/>
              <a:gd name="connsiteX12" fmla="*/ 971550 w 1704975"/>
              <a:gd name="connsiteY12" fmla="*/ 704850 h 1771650"/>
              <a:gd name="connsiteX13" fmla="*/ 857250 w 1704975"/>
              <a:gd name="connsiteY13" fmla="*/ 1228725 h 1771650"/>
              <a:gd name="connsiteX14" fmla="*/ 1066800 w 1704975"/>
              <a:gd name="connsiteY14" fmla="*/ 1304925 h 1771650"/>
              <a:gd name="connsiteX15" fmla="*/ 1038225 w 1704975"/>
              <a:gd name="connsiteY15" fmla="*/ 1390650 h 1771650"/>
              <a:gd name="connsiteX16" fmla="*/ 1076325 w 1704975"/>
              <a:gd name="connsiteY16" fmla="*/ 1419225 h 1771650"/>
              <a:gd name="connsiteX17" fmla="*/ 1104900 w 1704975"/>
              <a:gd name="connsiteY17" fmla="*/ 1647825 h 1771650"/>
              <a:gd name="connsiteX18" fmla="*/ 190500 w 1704975"/>
              <a:gd name="connsiteY18" fmla="*/ 1771650 h 1771650"/>
              <a:gd name="connsiteX19" fmla="*/ 0 w 1704975"/>
              <a:gd name="connsiteY19" fmla="*/ 45720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04975" h="1771650">
                <a:moveTo>
                  <a:pt x="0" y="457200"/>
                </a:moveTo>
                <a:lnTo>
                  <a:pt x="285750" y="438150"/>
                </a:lnTo>
                <a:lnTo>
                  <a:pt x="981075" y="457200"/>
                </a:lnTo>
                <a:lnTo>
                  <a:pt x="1038225" y="0"/>
                </a:lnTo>
                <a:lnTo>
                  <a:pt x="1295400" y="114300"/>
                </a:lnTo>
                <a:lnTo>
                  <a:pt x="1390650" y="19050"/>
                </a:lnTo>
                <a:lnTo>
                  <a:pt x="1543050" y="228600"/>
                </a:lnTo>
                <a:lnTo>
                  <a:pt x="1704975" y="514350"/>
                </a:lnTo>
                <a:lnTo>
                  <a:pt x="1362075" y="600075"/>
                </a:lnTo>
                <a:lnTo>
                  <a:pt x="1343025" y="685800"/>
                </a:lnTo>
                <a:lnTo>
                  <a:pt x="1143000" y="657225"/>
                </a:lnTo>
                <a:lnTo>
                  <a:pt x="1123950" y="742950"/>
                </a:lnTo>
                <a:lnTo>
                  <a:pt x="971550" y="704850"/>
                </a:lnTo>
                <a:lnTo>
                  <a:pt x="857250" y="1228725"/>
                </a:lnTo>
                <a:lnTo>
                  <a:pt x="1066800" y="1304925"/>
                </a:lnTo>
                <a:lnTo>
                  <a:pt x="1038225" y="1390650"/>
                </a:lnTo>
                <a:lnTo>
                  <a:pt x="1076325" y="1419225"/>
                </a:lnTo>
                <a:lnTo>
                  <a:pt x="1104900" y="1647825"/>
                </a:lnTo>
                <a:lnTo>
                  <a:pt x="190500" y="1771650"/>
                </a:lnTo>
                <a:lnTo>
                  <a:pt x="0" y="457200"/>
                </a:lnTo>
                <a:close/>
              </a:path>
            </a:pathLst>
          </a:custGeom>
          <a:noFill/>
          <a:ln w="28575">
            <a:solidFill>
              <a:srgbClr val="CD00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Heptagone 16"/>
          <p:cNvSpPr/>
          <p:nvPr/>
        </p:nvSpPr>
        <p:spPr>
          <a:xfrm>
            <a:off x="8402638" y="3744913"/>
            <a:ext cx="309562" cy="309562"/>
          </a:xfrm>
          <a:prstGeom prst="heptagon">
            <a:avLst/>
          </a:prstGeom>
          <a:solidFill>
            <a:srgbClr val="CD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1</a:t>
            </a:r>
          </a:p>
        </p:txBody>
      </p:sp>
      <p:sp>
        <p:nvSpPr>
          <p:cNvPr id="24" name="Heptagone 23"/>
          <p:cNvSpPr/>
          <p:nvPr/>
        </p:nvSpPr>
        <p:spPr>
          <a:xfrm>
            <a:off x="6538913" y="3340100"/>
            <a:ext cx="309562" cy="309563"/>
          </a:xfrm>
          <a:prstGeom prst="heptagon">
            <a:avLst/>
          </a:prstGeom>
          <a:solidFill>
            <a:srgbClr val="CD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D202874E-F6CA-43AC-A47C-DA077321D69B}" type="slidenum">
              <a:rPr lang="fr-FR"/>
              <a:pPr>
                <a:defRPr/>
              </a:pPr>
              <a:t>23</a:t>
            </a:fld>
            <a:endParaRPr lang="fr-FR" dirty="0"/>
          </a:p>
        </p:txBody>
      </p:sp>
      <p:sp>
        <p:nvSpPr>
          <p:cNvPr id="31746" name="Titre 1"/>
          <p:cNvSpPr>
            <a:spLocks noGrp="1"/>
          </p:cNvSpPr>
          <p:nvPr>
            <p:ph type="title"/>
          </p:nvPr>
        </p:nvSpPr>
        <p:spPr>
          <a:xfrm>
            <a:off x="1379538" y="246063"/>
            <a:ext cx="10747375" cy="720725"/>
          </a:xfrm>
        </p:spPr>
        <p:txBody>
          <a:bodyPr/>
          <a:lstStyle/>
          <a:p>
            <a:pPr eaLnBrk="1" hangingPunct="1"/>
            <a:r>
              <a:rPr lang="fr-FR" sz="3200">
                <a:latin typeface="AauxPro OT Black"/>
              </a:rPr>
              <a:t>Le cœur de bourg de Beaupuy</a:t>
            </a:r>
            <a:br>
              <a:rPr lang="fr-FR" sz="3200">
                <a:latin typeface="AauxPro OT Black"/>
              </a:rPr>
            </a:br>
            <a:r>
              <a:rPr lang="fr-FR" sz="1800">
                <a:latin typeface="AauxPro OT Black"/>
              </a:rPr>
              <a:t>Référence extérieure</a:t>
            </a:r>
            <a:endParaRPr lang="fr-FR" sz="3200">
              <a:latin typeface="AauxPro OT Black"/>
            </a:endParaRPr>
          </a:p>
        </p:txBody>
      </p:sp>
      <p:sp>
        <p:nvSpPr>
          <p:cNvPr id="31747" name="ZoneTexte 9"/>
          <p:cNvSpPr txBox="1">
            <a:spLocks noChangeArrowheads="1"/>
          </p:cNvSpPr>
          <p:nvPr/>
        </p:nvSpPr>
        <p:spPr bwMode="auto">
          <a:xfrm>
            <a:off x="457200" y="1741488"/>
            <a:ext cx="4803775" cy="1165225"/>
          </a:xfrm>
          <a:prstGeom prst="rect">
            <a:avLst/>
          </a:prstGeom>
          <a:noFill/>
          <a:ln w="9525">
            <a:noFill/>
            <a:miter lim="800000"/>
            <a:headEnd/>
            <a:tailEnd/>
          </a:ln>
        </p:spPr>
        <p:txBody>
          <a:bodyPr>
            <a:spAutoFit/>
          </a:bodyPr>
          <a:lstStyle/>
          <a:p>
            <a:pPr>
              <a:lnSpc>
                <a:spcPct val="150000"/>
              </a:lnSpc>
              <a:buFont typeface="Arial" charset="0"/>
              <a:buNone/>
            </a:pPr>
            <a:r>
              <a:rPr lang="fr-FR" sz="1200" b="1">
                <a:latin typeface="AauxPro OT Regular"/>
              </a:rPr>
              <a:t>Parvis de la Mairie à Valdériès (81) </a:t>
            </a:r>
            <a:r>
              <a:rPr lang="fr-FR" sz="1200">
                <a:latin typeface="AauxPro OT Regular"/>
              </a:rPr>
              <a:t>– agence PUVA </a:t>
            </a:r>
          </a:p>
          <a:p>
            <a:pPr>
              <a:lnSpc>
                <a:spcPct val="150000"/>
              </a:lnSpc>
              <a:buFont typeface="Arial" charset="0"/>
              <a:buNone/>
            </a:pPr>
            <a:r>
              <a:rPr lang="fr-FR" sz="1200">
                <a:latin typeface="AauxPro OT Regular"/>
              </a:rPr>
              <a:t>Désimperméabilisation des sols, végétalisation, </a:t>
            </a:r>
          </a:p>
          <a:p>
            <a:pPr>
              <a:lnSpc>
                <a:spcPct val="150000"/>
              </a:lnSpc>
              <a:buFont typeface="Arial" charset="0"/>
              <a:buNone/>
            </a:pPr>
            <a:r>
              <a:rPr lang="fr-FR" sz="1200">
                <a:latin typeface="AauxPro OT Regular"/>
              </a:rPr>
              <a:t>clarification des usages et sécurisation des piétons (plateau), optimisation des stationnements, prise en compte de l’eau.</a:t>
            </a:r>
          </a:p>
        </p:txBody>
      </p:sp>
      <p:pic>
        <p:nvPicPr>
          <p:cNvPr id="31748" name="Image 11" descr="Une image contenant plein air, ciel, herbe, Aménagement paysager&#10;&#10;Description générée automatiquement"/>
          <p:cNvPicPr>
            <a:picLocks noChangeAspect="1"/>
          </p:cNvPicPr>
          <p:nvPr/>
        </p:nvPicPr>
        <p:blipFill>
          <a:blip r:embed="rId2"/>
          <a:srcRect l="5640" t="14320"/>
          <a:stretch>
            <a:fillRect/>
          </a:stretch>
        </p:blipFill>
        <p:spPr bwMode="auto">
          <a:xfrm>
            <a:off x="8750300" y="1203325"/>
            <a:ext cx="3175000" cy="1922463"/>
          </a:xfrm>
          <a:prstGeom prst="rect">
            <a:avLst/>
          </a:prstGeom>
          <a:noFill/>
          <a:ln w="9525">
            <a:noFill/>
            <a:miter lim="800000"/>
            <a:headEnd/>
            <a:tailEnd/>
          </a:ln>
        </p:spPr>
      </p:pic>
      <p:pic>
        <p:nvPicPr>
          <p:cNvPr id="31749" name="Image 13" descr="Une image contenant plein air, ciel, plante, arbre&#10;&#10;Description générée automatiquement"/>
          <p:cNvPicPr>
            <a:picLocks noChangeAspect="1"/>
          </p:cNvPicPr>
          <p:nvPr/>
        </p:nvPicPr>
        <p:blipFill>
          <a:blip r:embed="rId3"/>
          <a:srcRect/>
          <a:stretch>
            <a:fillRect/>
          </a:stretch>
        </p:blipFill>
        <p:spPr bwMode="auto">
          <a:xfrm>
            <a:off x="5767388" y="1203325"/>
            <a:ext cx="2882900" cy="1922463"/>
          </a:xfrm>
          <a:prstGeom prst="rect">
            <a:avLst/>
          </a:prstGeom>
          <a:noFill/>
          <a:ln w="9525">
            <a:noFill/>
            <a:miter lim="800000"/>
            <a:headEnd/>
            <a:tailEnd/>
          </a:ln>
        </p:spPr>
      </p:pic>
      <p:pic>
        <p:nvPicPr>
          <p:cNvPr id="31750" name="Image 15" descr="Une image contenant plein air, plante, Véhicule terrestre, ciel&#10;&#10;Description générée automatiquement"/>
          <p:cNvPicPr>
            <a:picLocks noChangeAspect="1"/>
          </p:cNvPicPr>
          <p:nvPr/>
        </p:nvPicPr>
        <p:blipFill>
          <a:blip r:embed="rId4"/>
          <a:srcRect b="22171"/>
          <a:stretch>
            <a:fillRect/>
          </a:stretch>
        </p:blipFill>
        <p:spPr bwMode="auto">
          <a:xfrm>
            <a:off x="5767388" y="3224213"/>
            <a:ext cx="6157912" cy="3195637"/>
          </a:xfrm>
          <a:prstGeom prst="rect">
            <a:avLst/>
          </a:prstGeom>
          <a:noFill/>
          <a:ln w="9525">
            <a:noFill/>
            <a:miter lim="800000"/>
            <a:headEnd/>
            <a:tailEnd/>
          </a:ln>
        </p:spPr>
      </p:pic>
      <p:pic>
        <p:nvPicPr>
          <p:cNvPr id="31751" name="Image 17" descr="Une image contenant plein air, ciel, arbre, Biens immobiliers&#10;&#10;Description générée automatiquement"/>
          <p:cNvPicPr>
            <a:picLocks noChangeAspect="1"/>
          </p:cNvPicPr>
          <p:nvPr/>
        </p:nvPicPr>
        <p:blipFill>
          <a:blip r:embed="rId5"/>
          <a:srcRect t="15665" b="4617"/>
          <a:stretch>
            <a:fillRect/>
          </a:stretch>
        </p:blipFill>
        <p:spPr bwMode="auto">
          <a:xfrm>
            <a:off x="457200" y="3224213"/>
            <a:ext cx="5143500" cy="3195637"/>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 9" descr="Une image contenant carte, texte&#10;&#10;Description générée automatiquement"/>
          <p:cNvPicPr>
            <a:picLocks noChangeAspect="1"/>
          </p:cNvPicPr>
          <p:nvPr/>
        </p:nvPicPr>
        <p:blipFill>
          <a:blip r:embed="rId2"/>
          <a:srcRect l="1971" t="9846" r="5640" b="14124"/>
          <a:stretch>
            <a:fillRect/>
          </a:stretch>
        </p:blipFill>
        <p:spPr bwMode="auto">
          <a:xfrm>
            <a:off x="4081463" y="1728788"/>
            <a:ext cx="8110537" cy="4767262"/>
          </a:xfrm>
          <a:prstGeom prst="rect">
            <a:avLst/>
          </a:prstGeom>
          <a:noFill/>
          <a:ln w="9525">
            <a:noFill/>
            <a:miter lim="800000"/>
            <a:headEnd/>
            <a:tailEnd/>
          </a:ln>
        </p:spPr>
      </p:pic>
      <p:sp>
        <p:nvSpPr>
          <p:cNvPr id="7" name="Espace réservé du numéro de diapositive 6"/>
          <p:cNvSpPr>
            <a:spLocks noGrp="1"/>
          </p:cNvSpPr>
          <p:nvPr>
            <p:ph type="sldNum" sz="quarter" idx="10"/>
          </p:nvPr>
        </p:nvSpPr>
        <p:spPr/>
        <p:txBody>
          <a:bodyPr/>
          <a:lstStyle/>
          <a:p>
            <a:pPr>
              <a:defRPr/>
            </a:pPr>
            <a:fld id="{EEB980CC-4A9C-4773-AEB3-82BBAA298153}" type="slidenum">
              <a:rPr lang="fr-FR"/>
              <a:pPr>
                <a:defRPr/>
              </a:pPr>
              <a:t>24</a:t>
            </a:fld>
            <a:endParaRPr lang="fr-FR" dirty="0"/>
          </a:p>
        </p:txBody>
      </p:sp>
      <p:sp>
        <p:nvSpPr>
          <p:cNvPr id="32771" name="Titre 1"/>
          <p:cNvSpPr>
            <a:spLocks noGrp="1"/>
          </p:cNvSpPr>
          <p:nvPr>
            <p:ph type="title"/>
          </p:nvPr>
        </p:nvSpPr>
        <p:spPr>
          <a:xfrm>
            <a:off x="1379538" y="246063"/>
            <a:ext cx="10747375" cy="720725"/>
          </a:xfrm>
        </p:spPr>
        <p:txBody>
          <a:bodyPr/>
          <a:lstStyle/>
          <a:p>
            <a:pPr eaLnBrk="1" hangingPunct="1"/>
            <a:r>
              <a:rPr lang="fr-FR" sz="3200">
                <a:latin typeface="AauxPro OT Black"/>
              </a:rPr>
              <a:t>Le cœur de bourg de Beaupuy</a:t>
            </a:r>
            <a:br>
              <a:rPr lang="fr-FR" sz="3200">
                <a:latin typeface="AauxPro OT Black"/>
              </a:rPr>
            </a:br>
            <a:r>
              <a:rPr lang="fr-FR" sz="1800">
                <a:latin typeface="AauxPro OT Black"/>
              </a:rPr>
              <a:t>Principes urbains d’aménagement</a:t>
            </a:r>
            <a:endParaRPr lang="fr-FR" sz="3200">
              <a:latin typeface="AauxPro OT Black"/>
            </a:endParaRPr>
          </a:p>
        </p:txBody>
      </p:sp>
      <p:sp>
        <p:nvSpPr>
          <p:cNvPr id="32772" name="ZoneTexte 13"/>
          <p:cNvSpPr txBox="1">
            <a:spLocks noChangeArrowheads="1"/>
          </p:cNvSpPr>
          <p:nvPr/>
        </p:nvSpPr>
        <p:spPr bwMode="auto">
          <a:xfrm>
            <a:off x="754063" y="1851025"/>
            <a:ext cx="3543300" cy="3937000"/>
          </a:xfrm>
          <a:prstGeom prst="rect">
            <a:avLst/>
          </a:prstGeom>
          <a:noFill/>
          <a:ln w="9525">
            <a:noFill/>
            <a:miter lim="800000"/>
            <a:headEnd/>
            <a:tailEnd/>
          </a:ln>
        </p:spPr>
        <p:txBody>
          <a:bodyPr>
            <a:spAutoFit/>
          </a:bodyPr>
          <a:lstStyle/>
          <a:p>
            <a:pPr>
              <a:lnSpc>
                <a:spcPct val="150000"/>
              </a:lnSpc>
            </a:pPr>
            <a:r>
              <a:rPr lang="fr-FR" sz="1200" u="sng">
                <a:latin typeface="AauxPro OT Regular"/>
              </a:rPr>
              <a:t>Espaces de projet : </a:t>
            </a:r>
          </a:p>
          <a:p>
            <a:pPr>
              <a:lnSpc>
                <a:spcPct val="150000"/>
              </a:lnSpc>
            </a:pPr>
            <a:endParaRPr lang="fr-FR" sz="1200">
              <a:latin typeface="AauxPro OT Regular"/>
            </a:endParaRPr>
          </a:p>
          <a:p>
            <a:pPr>
              <a:lnSpc>
                <a:spcPct val="150000"/>
              </a:lnSpc>
            </a:pPr>
            <a:r>
              <a:rPr lang="fr-FR" sz="1200">
                <a:latin typeface="AauxPro OT Regular"/>
              </a:rPr>
              <a:t>Trois secteurs pouvant accueillir de nouveaux logements à plus ou moins long terme selon l’occupation actuelle des terrains.</a:t>
            </a:r>
          </a:p>
          <a:p>
            <a:pPr>
              <a:lnSpc>
                <a:spcPct val="150000"/>
              </a:lnSpc>
            </a:pPr>
            <a:r>
              <a:rPr lang="fr-FR" sz="1200">
                <a:latin typeface="AauxPro OT Regular"/>
              </a:rPr>
              <a:t>Des types de logements et des hauteurs à adapter selon la situation urbaine et la proximité de la route de Lavaur.</a:t>
            </a:r>
          </a:p>
          <a:p>
            <a:pPr>
              <a:lnSpc>
                <a:spcPct val="150000"/>
              </a:lnSpc>
            </a:pPr>
            <a:endParaRPr lang="fr-FR" sz="1200">
              <a:latin typeface="AauxPro OT Regular"/>
            </a:endParaRPr>
          </a:p>
          <a:p>
            <a:pPr>
              <a:lnSpc>
                <a:spcPct val="150000"/>
              </a:lnSpc>
            </a:pPr>
            <a:r>
              <a:rPr lang="fr-FR" sz="1200" u="sng">
                <a:latin typeface="AauxPro OT Regular"/>
              </a:rPr>
              <a:t>Première approche du nombre de logements :</a:t>
            </a:r>
          </a:p>
          <a:p>
            <a:pPr>
              <a:lnSpc>
                <a:spcPct val="150000"/>
              </a:lnSpc>
            </a:pPr>
            <a:r>
              <a:rPr lang="fr-FR" sz="1200">
                <a:latin typeface="AauxPro OT Regular"/>
              </a:rPr>
              <a:t>- Jusqu’à 20 logements (max R+2) </a:t>
            </a:r>
          </a:p>
          <a:p>
            <a:pPr>
              <a:lnSpc>
                <a:spcPct val="150000"/>
              </a:lnSpc>
            </a:pPr>
            <a:r>
              <a:rPr lang="fr-FR" sz="1200">
                <a:latin typeface="AauxPro OT Regular"/>
              </a:rPr>
              <a:t>- env. 8 maisons individuelles</a:t>
            </a:r>
          </a:p>
          <a:p>
            <a:pPr>
              <a:lnSpc>
                <a:spcPct val="150000"/>
              </a:lnSpc>
            </a:pPr>
            <a:r>
              <a:rPr lang="fr-FR" sz="1200">
                <a:latin typeface="AauxPro OT Regular"/>
              </a:rPr>
              <a:t>- Jusqu’à 30 logements (max. R+2)</a:t>
            </a:r>
          </a:p>
          <a:p>
            <a:pPr>
              <a:lnSpc>
                <a:spcPct val="150000"/>
              </a:lnSpc>
            </a:pPr>
            <a:r>
              <a:rPr lang="fr-FR" sz="1200">
                <a:latin typeface="AauxPro OT Regular"/>
              </a:rPr>
              <a:t>- Un secteur potentiel d’accueil de logements</a:t>
            </a:r>
          </a:p>
        </p:txBody>
      </p:sp>
      <p:sp>
        <p:nvSpPr>
          <p:cNvPr id="32773" name="ZoneTexte 17"/>
          <p:cNvSpPr txBox="1">
            <a:spLocks noChangeArrowheads="1"/>
          </p:cNvSpPr>
          <p:nvPr/>
        </p:nvSpPr>
        <p:spPr bwMode="auto">
          <a:xfrm rot="-494396">
            <a:off x="3987800" y="4995863"/>
            <a:ext cx="1052513" cy="230187"/>
          </a:xfrm>
          <a:prstGeom prst="rect">
            <a:avLst/>
          </a:prstGeom>
          <a:noFill/>
          <a:ln w="9525">
            <a:noFill/>
            <a:miter lim="800000"/>
            <a:headEnd/>
            <a:tailEnd/>
          </a:ln>
        </p:spPr>
        <p:txBody>
          <a:bodyPr>
            <a:spAutoFit/>
          </a:bodyPr>
          <a:lstStyle/>
          <a:p>
            <a:r>
              <a:rPr lang="fr-FR" sz="900">
                <a:latin typeface="AauxPro OT Regular"/>
              </a:rPr>
              <a:t>Route de Lavaur</a:t>
            </a:r>
            <a:endParaRPr lang="fr-FR" sz="900">
              <a:latin typeface="Aaux ProRegular OSF"/>
            </a:endParaRPr>
          </a:p>
        </p:txBody>
      </p:sp>
      <p:sp>
        <p:nvSpPr>
          <p:cNvPr id="32774" name="ZoneTexte 18"/>
          <p:cNvSpPr txBox="1">
            <a:spLocks noChangeArrowheads="1"/>
          </p:cNvSpPr>
          <p:nvPr/>
        </p:nvSpPr>
        <p:spPr bwMode="auto">
          <a:xfrm rot="661055">
            <a:off x="6865938" y="5375275"/>
            <a:ext cx="1052512" cy="230188"/>
          </a:xfrm>
          <a:prstGeom prst="rect">
            <a:avLst/>
          </a:prstGeom>
          <a:noFill/>
          <a:ln w="9525">
            <a:noFill/>
            <a:miter lim="800000"/>
            <a:headEnd/>
            <a:tailEnd/>
          </a:ln>
        </p:spPr>
        <p:txBody>
          <a:bodyPr>
            <a:spAutoFit/>
          </a:bodyPr>
          <a:lstStyle/>
          <a:p>
            <a:r>
              <a:rPr lang="fr-FR" sz="900">
                <a:latin typeface="AauxPro OT Regular"/>
              </a:rPr>
              <a:t>Rue du Stade</a:t>
            </a:r>
            <a:endParaRPr lang="fr-FR" sz="900">
              <a:latin typeface="Aaux ProRegular OSF"/>
            </a:endParaRPr>
          </a:p>
        </p:txBody>
      </p:sp>
      <p:sp>
        <p:nvSpPr>
          <p:cNvPr id="32775" name="ZoneTexte 19"/>
          <p:cNvSpPr txBox="1">
            <a:spLocks noChangeArrowheads="1"/>
          </p:cNvSpPr>
          <p:nvPr/>
        </p:nvSpPr>
        <p:spPr bwMode="auto">
          <a:xfrm rot="-3135817">
            <a:off x="9982994" y="3023394"/>
            <a:ext cx="1492250" cy="230188"/>
          </a:xfrm>
          <a:prstGeom prst="rect">
            <a:avLst/>
          </a:prstGeom>
          <a:noFill/>
          <a:ln w="9525">
            <a:noFill/>
            <a:miter lim="800000"/>
            <a:headEnd/>
            <a:tailEnd/>
          </a:ln>
        </p:spPr>
        <p:txBody>
          <a:bodyPr>
            <a:spAutoFit/>
          </a:bodyPr>
          <a:lstStyle/>
          <a:p>
            <a:r>
              <a:rPr lang="fr-FR" sz="900">
                <a:latin typeface="AauxPro OT Regular"/>
              </a:rPr>
              <a:t>Chemin de Cayzaguel</a:t>
            </a:r>
            <a:endParaRPr lang="fr-FR" sz="900">
              <a:latin typeface="Aaux ProRegular OSF"/>
            </a:endParaRPr>
          </a:p>
        </p:txBody>
      </p:sp>
      <p:sp>
        <p:nvSpPr>
          <p:cNvPr id="32776" name="ZoneTexte 20"/>
          <p:cNvSpPr txBox="1">
            <a:spLocks noChangeArrowheads="1"/>
          </p:cNvSpPr>
          <p:nvPr/>
        </p:nvSpPr>
        <p:spPr bwMode="auto">
          <a:xfrm rot="2951018">
            <a:off x="7025482" y="2174081"/>
            <a:ext cx="1492250" cy="230187"/>
          </a:xfrm>
          <a:prstGeom prst="rect">
            <a:avLst/>
          </a:prstGeom>
          <a:noFill/>
          <a:ln w="9525">
            <a:noFill/>
            <a:miter lim="800000"/>
            <a:headEnd/>
            <a:tailEnd/>
          </a:ln>
        </p:spPr>
        <p:txBody>
          <a:bodyPr>
            <a:spAutoFit/>
          </a:bodyPr>
          <a:lstStyle/>
          <a:p>
            <a:r>
              <a:rPr lang="fr-FR" sz="900">
                <a:latin typeface="AauxPro OT Regular"/>
              </a:rPr>
              <a:t>Route de Castelmaurou</a:t>
            </a:r>
            <a:endParaRPr lang="fr-FR" sz="900">
              <a:latin typeface="Aaux ProRegular OSF"/>
            </a:endParaRPr>
          </a:p>
        </p:txBody>
      </p:sp>
      <p:sp>
        <p:nvSpPr>
          <p:cNvPr id="32777" name="ZoneTexte 21"/>
          <p:cNvSpPr txBox="1">
            <a:spLocks noChangeArrowheads="1"/>
          </p:cNvSpPr>
          <p:nvPr/>
        </p:nvSpPr>
        <p:spPr bwMode="auto">
          <a:xfrm rot="-4259527">
            <a:off x="8762207" y="2172494"/>
            <a:ext cx="1492250" cy="230187"/>
          </a:xfrm>
          <a:prstGeom prst="rect">
            <a:avLst/>
          </a:prstGeom>
          <a:noFill/>
          <a:ln w="9525">
            <a:noFill/>
            <a:miter lim="800000"/>
            <a:headEnd/>
            <a:tailEnd/>
          </a:ln>
        </p:spPr>
        <p:txBody>
          <a:bodyPr>
            <a:spAutoFit/>
          </a:bodyPr>
          <a:lstStyle/>
          <a:p>
            <a:r>
              <a:rPr lang="fr-FR" sz="900">
                <a:latin typeface="AauxPro OT Regular"/>
              </a:rPr>
              <a:t>Route de Gragnague</a:t>
            </a:r>
            <a:endParaRPr lang="fr-FR" sz="900">
              <a:latin typeface="Aaux ProRegular OSF"/>
            </a:endParaRPr>
          </a:p>
        </p:txBody>
      </p:sp>
      <p:sp>
        <p:nvSpPr>
          <p:cNvPr id="32778" name="ZoneTexte 24"/>
          <p:cNvSpPr txBox="1">
            <a:spLocks noChangeArrowheads="1"/>
          </p:cNvSpPr>
          <p:nvPr/>
        </p:nvSpPr>
        <p:spPr bwMode="auto">
          <a:xfrm rot="-481990">
            <a:off x="7759700" y="4017963"/>
            <a:ext cx="458788" cy="185737"/>
          </a:xfrm>
          <a:prstGeom prst="rect">
            <a:avLst/>
          </a:prstGeom>
          <a:noFill/>
          <a:ln w="9525">
            <a:noFill/>
            <a:miter lim="800000"/>
            <a:headEnd/>
            <a:tailEnd/>
          </a:ln>
        </p:spPr>
        <p:txBody>
          <a:bodyPr>
            <a:spAutoFit/>
          </a:bodyPr>
          <a:lstStyle/>
          <a:p>
            <a:r>
              <a:rPr lang="fr-FR" sz="600">
                <a:solidFill>
                  <a:schemeClr val="bg1"/>
                </a:solidFill>
                <a:latin typeface="AauxPro OT Regular"/>
              </a:rPr>
              <a:t>école</a:t>
            </a:r>
            <a:endParaRPr lang="fr-FR" sz="600">
              <a:solidFill>
                <a:schemeClr val="bg1"/>
              </a:solidFill>
              <a:latin typeface="Aaux ProRegular OSF"/>
            </a:endParaRPr>
          </a:p>
        </p:txBody>
      </p:sp>
      <p:sp>
        <p:nvSpPr>
          <p:cNvPr id="32779" name="ZoneTexte 25"/>
          <p:cNvSpPr txBox="1">
            <a:spLocks noChangeArrowheads="1"/>
          </p:cNvSpPr>
          <p:nvPr/>
        </p:nvSpPr>
        <p:spPr bwMode="auto">
          <a:xfrm rot="-481990">
            <a:off x="8488363" y="4087813"/>
            <a:ext cx="458787" cy="184150"/>
          </a:xfrm>
          <a:prstGeom prst="rect">
            <a:avLst/>
          </a:prstGeom>
          <a:noFill/>
          <a:ln w="9525">
            <a:noFill/>
            <a:miter lim="800000"/>
            <a:headEnd/>
            <a:tailEnd/>
          </a:ln>
        </p:spPr>
        <p:txBody>
          <a:bodyPr>
            <a:spAutoFit/>
          </a:bodyPr>
          <a:lstStyle/>
          <a:p>
            <a:r>
              <a:rPr lang="fr-FR" sz="600">
                <a:solidFill>
                  <a:schemeClr val="bg1"/>
                </a:solidFill>
                <a:latin typeface="AauxPro OT Regular"/>
              </a:rPr>
              <a:t>mairie</a:t>
            </a:r>
            <a:endParaRPr lang="fr-FR" sz="600">
              <a:solidFill>
                <a:schemeClr val="bg1"/>
              </a:solidFill>
              <a:latin typeface="Aaux ProRegular OSF"/>
            </a:endParaRPr>
          </a:p>
        </p:txBody>
      </p:sp>
      <p:sp>
        <p:nvSpPr>
          <p:cNvPr id="32780" name="ZoneTexte 26"/>
          <p:cNvSpPr txBox="1">
            <a:spLocks noChangeArrowheads="1"/>
          </p:cNvSpPr>
          <p:nvPr/>
        </p:nvSpPr>
        <p:spPr bwMode="auto">
          <a:xfrm rot="-446993">
            <a:off x="6689725" y="3436938"/>
            <a:ext cx="458788" cy="184150"/>
          </a:xfrm>
          <a:prstGeom prst="rect">
            <a:avLst/>
          </a:prstGeom>
          <a:noFill/>
          <a:ln w="9525">
            <a:noFill/>
            <a:miter lim="800000"/>
            <a:headEnd/>
            <a:tailEnd/>
          </a:ln>
        </p:spPr>
        <p:txBody>
          <a:bodyPr>
            <a:spAutoFit/>
          </a:bodyPr>
          <a:lstStyle/>
          <a:p>
            <a:r>
              <a:rPr lang="fr-FR" sz="600">
                <a:solidFill>
                  <a:schemeClr val="bg1"/>
                </a:solidFill>
                <a:latin typeface="AauxPro OT Regular"/>
              </a:rPr>
              <a:t>église</a:t>
            </a:r>
            <a:endParaRPr lang="fr-FR" sz="600">
              <a:solidFill>
                <a:schemeClr val="bg1"/>
              </a:solidFill>
              <a:latin typeface="Aaux ProRegular OSF"/>
            </a:endParaRPr>
          </a:p>
        </p:txBody>
      </p:sp>
      <p:sp>
        <p:nvSpPr>
          <p:cNvPr id="28" name="ZoneTexte 27"/>
          <p:cNvSpPr txBox="1"/>
          <p:nvPr/>
        </p:nvSpPr>
        <p:spPr>
          <a:xfrm>
            <a:off x="6137275" y="6094413"/>
            <a:ext cx="458788" cy="184150"/>
          </a:xfrm>
          <a:prstGeom prst="rect">
            <a:avLst/>
          </a:prstGeom>
          <a:noFill/>
        </p:spPr>
        <p:txBody>
          <a:bodyPr>
            <a:spAutoFit/>
          </a:bodyPr>
          <a:lstStyle/>
          <a:p>
            <a:pPr fontAlgn="auto">
              <a:spcBef>
                <a:spcPts val="0"/>
              </a:spcBef>
              <a:spcAft>
                <a:spcPts val="0"/>
              </a:spcAft>
              <a:defRPr/>
            </a:pPr>
            <a:r>
              <a:rPr lang="fr-FR" sz="600" dirty="0">
                <a:solidFill>
                  <a:schemeClr val="bg1">
                    <a:lumMod val="75000"/>
                  </a:schemeClr>
                </a:solidFill>
                <a:latin typeface="AauxPro OT Regular"/>
                <a:cs typeface="+mn-cs"/>
              </a:rPr>
              <a:t>stade</a:t>
            </a:r>
            <a:endParaRPr lang="fr-FR" sz="600" dirty="0">
              <a:solidFill>
                <a:schemeClr val="bg1">
                  <a:lumMod val="75000"/>
                </a:schemeClr>
              </a:solidFill>
              <a:latin typeface="+mn-lt"/>
              <a:cs typeface="+mn-cs"/>
            </a:endParaRPr>
          </a:p>
        </p:txBody>
      </p:sp>
      <p:sp>
        <p:nvSpPr>
          <p:cNvPr id="32782" name="ZoneTexte 28"/>
          <p:cNvSpPr txBox="1">
            <a:spLocks noChangeArrowheads="1"/>
          </p:cNvSpPr>
          <p:nvPr/>
        </p:nvSpPr>
        <p:spPr bwMode="auto">
          <a:xfrm rot="-3142671">
            <a:off x="11715751" y="3552825"/>
            <a:ext cx="500062" cy="185737"/>
          </a:xfrm>
          <a:prstGeom prst="rect">
            <a:avLst/>
          </a:prstGeom>
          <a:noFill/>
          <a:ln w="9525">
            <a:noFill/>
            <a:miter lim="800000"/>
            <a:headEnd/>
            <a:tailEnd/>
          </a:ln>
        </p:spPr>
        <p:txBody>
          <a:bodyPr>
            <a:spAutoFit/>
          </a:bodyPr>
          <a:lstStyle/>
          <a:p>
            <a:r>
              <a:rPr lang="fr-FR" sz="600">
                <a:solidFill>
                  <a:schemeClr val="bg1"/>
                </a:solidFill>
                <a:latin typeface="AauxPro OT Regular"/>
              </a:rPr>
              <a:t>Salle po.</a:t>
            </a:r>
            <a:endParaRPr lang="fr-FR" sz="600">
              <a:solidFill>
                <a:schemeClr val="bg1"/>
              </a:solidFill>
              <a:latin typeface="Aaux ProRegular OSF"/>
            </a:endParaRPr>
          </a:p>
        </p:txBody>
      </p:sp>
      <p:sp>
        <p:nvSpPr>
          <p:cNvPr id="3" name="Forme libre : forme 2"/>
          <p:cNvSpPr/>
          <p:nvPr/>
        </p:nvSpPr>
        <p:spPr>
          <a:xfrm>
            <a:off x="6546850" y="2019300"/>
            <a:ext cx="1485900" cy="1162050"/>
          </a:xfrm>
          <a:custGeom>
            <a:avLst/>
            <a:gdLst>
              <a:gd name="connsiteX0" fmla="*/ 0 w 1485900"/>
              <a:gd name="connsiteY0" fmla="*/ 1155700 h 1162050"/>
              <a:gd name="connsiteX1" fmla="*/ 0 w 1485900"/>
              <a:gd name="connsiteY1" fmla="*/ 1022350 h 1162050"/>
              <a:gd name="connsiteX2" fmla="*/ 298450 w 1485900"/>
              <a:gd name="connsiteY2" fmla="*/ 450850 h 1162050"/>
              <a:gd name="connsiteX3" fmla="*/ 387350 w 1485900"/>
              <a:gd name="connsiteY3" fmla="*/ 520700 h 1162050"/>
              <a:gd name="connsiteX4" fmla="*/ 863600 w 1485900"/>
              <a:gd name="connsiteY4" fmla="*/ 0 h 1162050"/>
              <a:gd name="connsiteX5" fmla="*/ 1397000 w 1485900"/>
              <a:gd name="connsiteY5" fmla="*/ 584200 h 1162050"/>
              <a:gd name="connsiteX6" fmla="*/ 1485900 w 1485900"/>
              <a:gd name="connsiteY6" fmla="*/ 717550 h 1162050"/>
              <a:gd name="connsiteX7" fmla="*/ 1390650 w 1485900"/>
              <a:gd name="connsiteY7" fmla="*/ 800100 h 1162050"/>
              <a:gd name="connsiteX8" fmla="*/ 1123950 w 1485900"/>
              <a:gd name="connsiteY8" fmla="*/ 698500 h 1162050"/>
              <a:gd name="connsiteX9" fmla="*/ 1066800 w 1485900"/>
              <a:gd name="connsiteY9" fmla="*/ 1162050 h 1162050"/>
              <a:gd name="connsiteX10" fmla="*/ 381000 w 1485900"/>
              <a:gd name="connsiteY10" fmla="*/ 1117600 h 1162050"/>
              <a:gd name="connsiteX11" fmla="*/ 0 w 1485900"/>
              <a:gd name="connsiteY11" fmla="*/ 115570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900" h="1162050">
                <a:moveTo>
                  <a:pt x="0" y="1155700"/>
                </a:moveTo>
                <a:lnTo>
                  <a:pt x="0" y="1022350"/>
                </a:lnTo>
                <a:lnTo>
                  <a:pt x="298450" y="450850"/>
                </a:lnTo>
                <a:lnTo>
                  <a:pt x="387350" y="520700"/>
                </a:lnTo>
                <a:lnTo>
                  <a:pt x="863600" y="0"/>
                </a:lnTo>
                <a:lnTo>
                  <a:pt x="1397000" y="584200"/>
                </a:lnTo>
                <a:lnTo>
                  <a:pt x="1485900" y="717550"/>
                </a:lnTo>
                <a:lnTo>
                  <a:pt x="1390650" y="800100"/>
                </a:lnTo>
                <a:lnTo>
                  <a:pt x="1123950" y="698500"/>
                </a:lnTo>
                <a:lnTo>
                  <a:pt x="1066800" y="1162050"/>
                </a:lnTo>
                <a:lnTo>
                  <a:pt x="381000" y="1117600"/>
                </a:lnTo>
                <a:lnTo>
                  <a:pt x="0" y="1155700"/>
                </a:lnTo>
                <a:close/>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Forme libre : forme 3"/>
          <p:cNvSpPr/>
          <p:nvPr/>
        </p:nvSpPr>
        <p:spPr>
          <a:xfrm>
            <a:off x="5105400" y="3841750"/>
            <a:ext cx="1733550" cy="1092200"/>
          </a:xfrm>
          <a:custGeom>
            <a:avLst/>
            <a:gdLst>
              <a:gd name="connsiteX0" fmla="*/ 438150 w 1733550"/>
              <a:gd name="connsiteY0" fmla="*/ 165100 h 1092200"/>
              <a:gd name="connsiteX1" fmla="*/ 1631950 w 1733550"/>
              <a:gd name="connsiteY1" fmla="*/ 0 h 1092200"/>
              <a:gd name="connsiteX2" fmla="*/ 1733550 w 1733550"/>
              <a:gd name="connsiteY2" fmla="*/ 692150 h 1092200"/>
              <a:gd name="connsiteX3" fmla="*/ 330200 w 1733550"/>
              <a:gd name="connsiteY3" fmla="*/ 889000 h 1092200"/>
              <a:gd name="connsiteX4" fmla="*/ 304800 w 1733550"/>
              <a:gd name="connsiteY4" fmla="*/ 927100 h 1092200"/>
              <a:gd name="connsiteX5" fmla="*/ 323850 w 1733550"/>
              <a:gd name="connsiteY5" fmla="*/ 1028700 h 1092200"/>
              <a:gd name="connsiteX6" fmla="*/ 0 w 1733550"/>
              <a:gd name="connsiteY6" fmla="*/ 1092200 h 1092200"/>
              <a:gd name="connsiteX7" fmla="*/ 438150 w 1733550"/>
              <a:gd name="connsiteY7" fmla="*/ 16510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550" h="1092200">
                <a:moveTo>
                  <a:pt x="438150" y="165100"/>
                </a:moveTo>
                <a:lnTo>
                  <a:pt x="1631950" y="0"/>
                </a:lnTo>
                <a:lnTo>
                  <a:pt x="1733550" y="692150"/>
                </a:lnTo>
                <a:lnTo>
                  <a:pt x="330200" y="889000"/>
                </a:lnTo>
                <a:lnTo>
                  <a:pt x="304800" y="927100"/>
                </a:lnTo>
                <a:lnTo>
                  <a:pt x="323850" y="1028700"/>
                </a:lnTo>
                <a:lnTo>
                  <a:pt x="0" y="1092200"/>
                </a:lnTo>
                <a:lnTo>
                  <a:pt x="438150" y="165100"/>
                </a:lnTo>
                <a:close/>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Forme libre : forme 4"/>
          <p:cNvSpPr/>
          <p:nvPr/>
        </p:nvSpPr>
        <p:spPr>
          <a:xfrm>
            <a:off x="6159500" y="4826000"/>
            <a:ext cx="1308100" cy="558800"/>
          </a:xfrm>
          <a:custGeom>
            <a:avLst/>
            <a:gdLst>
              <a:gd name="connsiteX0" fmla="*/ 0 w 1308100"/>
              <a:gd name="connsiteY0" fmla="*/ 177800 h 558800"/>
              <a:gd name="connsiteX1" fmla="*/ 19050 w 1308100"/>
              <a:gd name="connsiteY1" fmla="*/ 317500 h 558800"/>
              <a:gd name="connsiteX2" fmla="*/ 1308100 w 1308100"/>
              <a:gd name="connsiteY2" fmla="*/ 558800 h 558800"/>
              <a:gd name="connsiteX3" fmla="*/ 1225550 w 1308100"/>
              <a:gd name="connsiteY3" fmla="*/ 0 h 558800"/>
              <a:gd name="connsiteX4" fmla="*/ 0 w 1308100"/>
              <a:gd name="connsiteY4" fmla="*/ 177800 h 5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558800">
                <a:moveTo>
                  <a:pt x="0" y="177800"/>
                </a:moveTo>
                <a:lnTo>
                  <a:pt x="19050" y="317500"/>
                </a:lnTo>
                <a:lnTo>
                  <a:pt x="1308100" y="558800"/>
                </a:lnTo>
                <a:lnTo>
                  <a:pt x="1225550" y="0"/>
                </a:lnTo>
                <a:lnTo>
                  <a:pt x="0" y="177800"/>
                </a:lnTo>
                <a:close/>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Forme libre : forme 5"/>
          <p:cNvSpPr/>
          <p:nvPr/>
        </p:nvSpPr>
        <p:spPr>
          <a:xfrm>
            <a:off x="7385050" y="4635500"/>
            <a:ext cx="1517650" cy="990600"/>
          </a:xfrm>
          <a:custGeom>
            <a:avLst/>
            <a:gdLst>
              <a:gd name="connsiteX0" fmla="*/ 1346200 w 1517650"/>
              <a:gd name="connsiteY0" fmla="*/ 0 h 990600"/>
              <a:gd name="connsiteX1" fmla="*/ 1517650 w 1517650"/>
              <a:gd name="connsiteY1" fmla="*/ 952500 h 990600"/>
              <a:gd name="connsiteX2" fmla="*/ 1435100 w 1517650"/>
              <a:gd name="connsiteY2" fmla="*/ 939800 h 990600"/>
              <a:gd name="connsiteX3" fmla="*/ 1244600 w 1517650"/>
              <a:gd name="connsiteY3" fmla="*/ 990600 h 990600"/>
              <a:gd name="connsiteX4" fmla="*/ 1047750 w 1517650"/>
              <a:gd name="connsiteY4" fmla="*/ 977900 h 990600"/>
              <a:gd name="connsiteX5" fmla="*/ 88900 w 1517650"/>
              <a:gd name="connsiteY5" fmla="*/ 762000 h 990600"/>
              <a:gd name="connsiteX6" fmla="*/ 0 w 1517650"/>
              <a:gd name="connsiteY6" fmla="*/ 196850 h 990600"/>
              <a:gd name="connsiteX7" fmla="*/ 1346200 w 1517650"/>
              <a:gd name="connsiteY7"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7650" h="990600">
                <a:moveTo>
                  <a:pt x="1346200" y="0"/>
                </a:moveTo>
                <a:lnTo>
                  <a:pt x="1517650" y="952500"/>
                </a:lnTo>
                <a:lnTo>
                  <a:pt x="1435100" y="939800"/>
                </a:lnTo>
                <a:lnTo>
                  <a:pt x="1244600" y="990600"/>
                </a:lnTo>
                <a:lnTo>
                  <a:pt x="1047750" y="977900"/>
                </a:lnTo>
                <a:lnTo>
                  <a:pt x="88900" y="762000"/>
                </a:lnTo>
                <a:lnTo>
                  <a:pt x="0" y="196850"/>
                </a:lnTo>
                <a:lnTo>
                  <a:pt x="1346200" y="0"/>
                </a:lnTo>
                <a:close/>
              </a:path>
            </a:pathLst>
          </a:custGeom>
          <a:noFill/>
          <a:ln w="508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Heptagone 7"/>
          <p:cNvSpPr/>
          <p:nvPr/>
        </p:nvSpPr>
        <p:spPr>
          <a:xfrm>
            <a:off x="6926263" y="4903788"/>
            <a:ext cx="309562" cy="309562"/>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1</a:t>
            </a:r>
          </a:p>
        </p:txBody>
      </p:sp>
      <p:sp>
        <p:nvSpPr>
          <p:cNvPr id="9" name="Heptagone 8"/>
          <p:cNvSpPr/>
          <p:nvPr/>
        </p:nvSpPr>
        <p:spPr>
          <a:xfrm>
            <a:off x="7070725" y="2609850"/>
            <a:ext cx="309563" cy="309563"/>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11" name="Heptagone 10"/>
          <p:cNvSpPr/>
          <p:nvPr/>
        </p:nvSpPr>
        <p:spPr>
          <a:xfrm>
            <a:off x="6015038" y="4198938"/>
            <a:ext cx="309562" cy="309562"/>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3</a:t>
            </a:r>
          </a:p>
        </p:txBody>
      </p:sp>
      <p:sp>
        <p:nvSpPr>
          <p:cNvPr id="15" name="Heptagone 14"/>
          <p:cNvSpPr/>
          <p:nvPr/>
        </p:nvSpPr>
        <p:spPr>
          <a:xfrm>
            <a:off x="8164513" y="4927600"/>
            <a:ext cx="309562" cy="309563"/>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solidFill>
                  <a:srgbClr val="FFFFFF"/>
                </a:solidFill>
                <a:cs typeface="Arial" charset="0"/>
              </a:rPr>
              <a:t>3</a:t>
            </a:r>
          </a:p>
        </p:txBody>
      </p:sp>
      <p:sp>
        <p:nvSpPr>
          <p:cNvPr id="31" name="Heptagone 30"/>
          <p:cNvSpPr/>
          <p:nvPr/>
        </p:nvSpPr>
        <p:spPr>
          <a:xfrm>
            <a:off x="311150" y="4616450"/>
            <a:ext cx="336550" cy="265113"/>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1</a:t>
            </a:r>
          </a:p>
        </p:txBody>
      </p:sp>
      <p:sp>
        <p:nvSpPr>
          <p:cNvPr id="32" name="Heptagone 31"/>
          <p:cNvSpPr/>
          <p:nvPr/>
        </p:nvSpPr>
        <p:spPr>
          <a:xfrm>
            <a:off x="320675" y="4911725"/>
            <a:ext cx="330200" cy="274638"/>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
        <p:nvSpPr>
          <p:cNvPr id="33" name="Heptagone 32"/>
          <p:cNvSpPr/>
          <p:nvPr/>
        </p:nvSpPr>
        <p:spPr>
          <a:xfrm>
            <a:off x="311150" y="5176838"/>
            <a:ext cx="336550" cy="330200"/>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3</a:t>
            </a:r>
          </a:p>
        </p:txBody>
      </p:sp>
      <p:sp>
        <p:nvSpPr>
          <p:cNvPr id="34" name="Heptagone 33"/>
          <p:cNvSpPr/>
          <p:nvPr/>
        </p:nvSpPr>
        <p:spPr>
          <a:xfrm>
            <a:off x="300038" y="5519738"/>
            <a:ext cx="338137" cy="255587"/>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solidFill>
                  <a:srgbClr val="FFFFFF"/>
                </a:solidFill>
                <a:cs typeface="Arial" charset="0"/>
              </a:rPr>
              <a:t>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ZoneTexte 7"/>
          <p:cNvSpPr txBox="1">
            <a:spLocks noChangeArrowheads="1"/>
          </p:cNvSpPr>
          <p:nvPr/>
        </p:nvSpPr>
        <p:spPr bwMode="auto">
          <a:xfrm>
            <a:off x="5638800" y="3729038"/>
            <a:ext cx="5746750" cy="2405062"/>
          </a:xfrm>
          <a:prstGeom prst="rect">
            <a:avLst/>
          </a:prstGeom>
          <a:noFill/>
          <a:ln w="9525">
            <a:noFill/>
            <a:miter lim="800000"/>
            <a:headEnd/>
            <a:tailEnd/>
          </a:ln>
        </p:spPr>
        <p:txBody>
          <a:bodyPr/>
          <a:lstStyle/>
          <a:p>
            <a:pPr algn="ctr"/>
            <a:r>
              <a:rPr lang="fr-FR" sz="3600">
                <a:solidFill>
                  <a:srgbClr val="10A6B4"/>
                </a:solidFill>
                <a:latin typeface="AauxPro OT Black"/>
              </a:rPr>
              <a:t>Approche financière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 8" descr="Une image contenant carte, texte&#10;&#10;Description générée automatiquement"/>
          <p:cNvPicPr>
            <a:picLocks noChangeAspect="1"/>
          </p:cNvPicPr>
          <p:nvPr/>
        </p:nvPicPr>
        <p:blipFill>
          <a:blip r:embed="rId2"/>
          <a:srcRect l="139" t="9846" r="983" b="14124"/>
          <a:stretch>
            <a:fillRect/>
          </a:stretch>
        </p:blipFill>
        <p:spPr bwMode="auto">
          <a:xfrm>
            <a:off x="614363" y="1652588"/>
            <a:ext cx="10945812" cy="4506912"/>
          </a:xfrm>
          <a:prstGeom prst="rect">
            <a:avLst/>
          </a:prstGeom>
          <a:noFill/>
          <a:ln w="9525">
            <a:noFill/>
            <a:miter lim="800000"/>
            <a:headEnd/>
            <a:tailEnd/>
          </a:ln>
        </p:spPr>
      </p:pic>
      <p:sp>
        <p:nvSpPr>
          <p:cNvPr id="34818" name="Titre 1"/>
          <p:cNvSpPr>
            <a:spLocks noGrp="1"/>
          </p:cNvSpPr>
          <p:nvPr>
            <p:ph type="title" idx="4294967295"/>
          </p:nvPr>
        </p:nvSpPr>
        <p:spPr>
          <a:xfrm>
            <a:off x="1319213" y="-6350"/>
            <a:ext cx="10972800" cy="847725"/>
          </a:xfrm>
        </p:spPr>
        <p:txBody>
          <a:bodyPr/>
          <a:lstStyle/>
          <a:p>
            <a:pPr eaLnBrk="1" hangingPunct="1"/>
            <a:r>
              <a:rPr lang="fr-FR" sz="2400">
                <a:latin typeface="AauxPro OT Black"/>
              </a:rPr>
              <a:t>Le cœur de bourg de Beaupuy - Schéma d’aménagement</a:t>
            </a:r>
            <a:r>
              <a:rPr lang="fr-FR" sz="3200">
                <a:latin typeface="AauxPro OT Black"/>
              </a:rPr>
              <a:t> </a:t>
            </a:r>
            <a:endParaRPr lang="fr-FR" sz="1800">
              <a:latin typeface="AauxPro OT Black"/>
            </a:endParaRPr>
          </a:p>
        </p:txBody>
      </p:sp>
      <p:sp>
        <p:nvSpPr>
          <p:cNvPr id="34819" name="Rectangle 4"/>
          <p:cNvSpPr>
            <a:spLocks noChangeArrowheads="1"/>
          </p:cNvSpPr>
          <p:nvPr/>
        </p:nvSpPr>
        <p:spPr bwMode="auto">
          <a:xfrm>
            <a:off x="6634163" y="3429000"/>
            <a:ext cx="1852612" cy="1081088"/>
          </a:xfrm>
          <a:prstGeom prst="rect">
            <a:avLst/>
          </a:prstGeom>
          <a:noFill/>
          <a:ln w="38100" cap="rnd">
            <a:solidFill>
              <a:srgbClr val="FF0000"/>
            </a:solidFill>
            <a:prstDash val="sysDot"/>
            <a:miter lim="800000"/>
            <a:headEnd/>
            <a:tailEnd/>
          </a:ln>
        </p:spPr>
        <p:txBody>
          <a:bodyPr wrap="none" anchor="ctr"/>
          <a:lstStyle/>
          <a:p>
            <a:endParaRPr lang="fr-FR"/>
          </a:p>
        </p:txBody>
      </p:sp>
      <p:sp>
        <p:nvSpPr>
          <p:cNvPr id="34820" name="Rectangle 5"/>
          <p:cNvSpPr>
            <a:spLocks noChangeArrowheads="1"/>
          </p:cNvSpPr>
          <p:nvPr/>
        </p:nvSpPr>
        <p:spPr bwMode="auto">
          <a:xfrm>
            <a:off x="3887788" y="3141663"/>
            <a:ext cx="1247775" cy="1008062"/>
          </a:xfrm>
          <a:prstGeom prst="rect">
            <a:avLst/>
          </a:prstGeom>
          <a:noFill/>
          <a:ln w="38100" cap="rnd">
            <a:solidFill>
              <a:srgbClr val="000000"/>
            </a:solidFill>
            <a:prstDash val="sysDot"/>
            <a:miter lim="800000"/>
            <a:headEnd/>
            <a:tailEnd/>
          </a:ln>
        </p:spPr>
        <p:txBody>
          <a:bodyPr wrap="none" anchor="ctr"/>
          <a:lstStyle/>
          <a:p>
            <a:endParaRPr lang="fr-FR"/>
          </a:p>
        </p:txBody>
      </p:sp>
      <p:sp>
        <p:nvSpPr>
          <p:cNvPr id="34821" name="Rectangle 6"/>
          <p:cNvSpPr>
            <a:spLocks noChangeArrowheads="1"/>
          </p:cNvSpPr>
          <p:nvPr/>
        </p:nvSpPr>
        <p:spPr bwMode="auto">
          <a:xfrm rot="-480000">
            <a:off x="2544763" y="4365625"/>
            <a:ext cx="4032250" cy="215900"/>
          </a:xfrm>
          <a:prstGeom prst="rect">
            <a:avLst/>
          </a:prstGeom>
          <a:noFill/>
          <a:ln w="38100" cap="rnd">
            <a:solidFill>
              <a:srgbClr val="FF00FF"/>
            </a:solidFill>
            <a:prstDash val="sysDot"/>
            <a:miter lim="800000"/>
            <a:headEnd/>
            <a:tailEnd/>
          </a:ln>
        </p:spPr>
        <p:txBody>
          <a:bodyPr wrap="none" anchor="ctr"/>
          <a:lstStyle/>
          <a:p>
            <a:endParaRPr lang="fr-FR"/>
          </a:p>
        </p:txBody>
      </p:sp>
      <p:sp>
        <p:nvSpPr>
          <p:cNvPr id="34822" name="Rectangle 7"/>
          <p:cNvSpPr>
            <a:spLocks noChangeArrowheads="1"/>
          </p:cNvSpPr>
          <p:nvPr/>
        </p:nvSpPr>
        <p:spPr bwMode="auto">
          <a:xfrm>
            <a:off x="1968500" y="4581525"/>
            <a:ext cx="477838" cy="287338"/>
          </a:xfrm>
          <a:prstGeom prst="rect">
            <a:avLst/>
          </a:prstGeom>
          <a:noFill/>
          <a:ln w="38100" cap="rnd">
            <a:solidFill>
              <a:srgbClr val="FF6600"/>
            </a:solidFill>
            <a:prstDash val="sysDot"/>
            <a:miter lim="800000"/>
            <a:headEnd/>
            <a:tailEnd/>
          </a:ln>
        </p:spPr>
        <p:txBody>
          <a:bodyPr wrap="none" anchor="ctr"/>
          <a:lstStyle/>
          <a:p>
            <a:endParaRPr lang="fr-FR"/>
          </a:p>
        </p:txBody>
      </p:sp>
      <p:sp>
        <p:nvSpPr>
          <p:cNvPr id="34823" name="Rectangle 8"/>
          <p:cNvSpPr>
            <a:spLocks noChangeArrowheads="1"/>
          </p:cNvSpPr>
          <p:nvPr/>
        </p:nvSpPr>
        <p:spPr bwMode="auto">
          <a:xfrm rot="-10241644">
            <a:off x="2735263" y="5229225"/>
            <a:ext cx="4287837" cy="231775"/>
          </a:xfrm>
          <a:prstGeom prst="rect">
            <a:avLst/>
          </a:prstGeom>
          <a:noFill/>
          <a:ln w="38100" cap="rnd">
            <a:solidFill>
              <a:srgbClr val="0000FF"/>
            </a:solidFill>
            <a:prstDash val="sysDot"/>
            <a:miter lim="800000"/>
            <a:headEnd/>
            <a:tailEnd/>
          </a:ln>
        </p:spPr>
        <p:txBody>
          <a:bodyPr rot="10800000" wrap="none" anchor="ctr"/>
          <a:lstStyle/>
          <a:p>
            <a:endParaRPr lang="fr-FR"/>
          </a:p>
        </p:txBody>
      </p:sp>
      <p:sp>
        <p:nvSpPr>
          <p:cNvPr id="34824" name="Text Box 9"/>
          <p:cNvSpPr txBox="1">
            <a:spLocks noChangeArrowheads="1"/>
          </p:cNvSpPr>
          <p:nvPr/>
        </p:nvSpPr>
        <p:spPr bwMode="auto">
          <a:xfrm>
            <a:off x="8934450" y="2976563"/>
            <a:ext cx="1393825" cy="822325"/>
          </a:xfrm>
          <a:prstGeom prst="rect">
            <a:avLst/>
          </a:prstGeom>
          <a:noFill/>
          <a:ln w="9525">
            <a:noFill/>
            <a:miter lim="800000"/>
            <a:headEnd/>
            <a:tailEnd/>
          </a:ln>
        </p:spPr>
        <p:txBody>
          <a:bodyPr>
            <a:spAutoFit/>
          </a:bodyPr>
          <a:lstStyle/>
          <a:p>
            <a:pPr>
              <a:spcBef>
                <a:spcPct val="50000"/>
              </a:spcBef>
            </a:pPr>
            <a:r>
              <a:rPr lang="fr-FR" sz="1200" b="1">
                <a:solidFill>
                  <a:srgbClr val="FF0000"/>
                </a:solidFill>
              </a:rPr>
              <a:t>2 Million € HT (giratoire et espaces publics)</a:t>
            </a:r>
          </a:p>
        </p:txBody>
      </p:sp>
      <p:sp>
        <p:nvSpPr>
          <p:cNvPr id="34825" name="Text Box 10"/>
          <p:cNvSpPr txBox="1">
            <a:spLocks noChangeArrowheads="1"/>
          </p:cNvSpPr>
          <p:nvPr/>
        </p:nvSpPr>
        <p:spPr bwMode="auto">
          <a:xfrm>
            <a:off x="4846638" y="5516563"/>
            <a:ext cx="4899025" cy="366712"/>
          </a:xfrm>
          <a:prstGeom prst="rect">
            <a:avLst/>
          </a:prstGeom>
          <a:noFill/>
          <a:ln w="9525">
            <a:noFill/>
            <a:miter lim="800000"/>
            <a:headEnd/>
            <a:tailEnd/>
          </a:ln>
        </p:spPr>
        <p:txBody>
          <a:bodyPr>
            <a:spAutoFit/>
          </a:bodyPr>
          <a:lstStyle/>
          <a:p>
            <a:pPr>
              <a:spcBef>
                <a:spcPct val="50000"/>
              </a:spcBef>
            </a:pPr>
            <a:endParaRPr lang="fr-FR"/>
          </a:p>
        </p:txBody>
      </p:sp>
      <p:sp>
        <p:nvSpPr>
          <p:cNvPr id="34826" name="Text Box 11"/>
          <p:cNvSpPr txBox="1">
            <a:spLocks noChangeArrowheads="1"/>
          </p:cNvSpPr>
          <p:nvPr/>
        </p:nvSpPr>
        <p:spPr bwMode="auto">
          <a:xfrm>
            <a:off x="5135563" y="5734050"/>
            <a:ext cx="4224337" cy="366713"/>
          </a:xfrm>
          <a:prstGeom prst="rect">
            <a:avLst/>
          </a:prstGeom>
          <a:noFill/>
          <a:ln w="9525">
            <a:noFill/>
            <a:miter lim="800000"/>
            <a:headEnd/>
            <a:tailEnd/>
          </a:ln>
        </p:spPr>
        <p:txBody>
          <a:bodyPr>
            <a:spAutoFit/>
          </a:bodyPr>
          <a:lstStyle/>
          <a:p>
            <a:pPr>
              <a:spcBef>
                <a:spcPct val="50000"/>
              </a:spcBef>
            </a:pPr>
            <a:endParaRPr lang="fr-FR"/>
          </a:p>
        </p:txBody>
      </p:sp>
      <p:sp>
        <p:nvSpPr>
          <p:cNvPr id="34827" name="Text Box 12"/>
          <p:cNvSpPr txBox="1">
            <a:spLocks noChangeArrowheads="1"/>
          </p:cNvSpPr>
          <p:nvPr/>
        </p:nvSpPr>
        <p:spPr bwMode="auto">
          <a:xfrm>
            <a:off x="3024188" y="1546225"/>
            <a:ext cx="5364162" cy="457200"/>
          </a:xfrm>
          <a:prstGeom prst="rect">
            <a:avLst/>
          </a:prstGeom>
          <a:noFill/>
          <a:ln w="9525">
            <a:noFill/>
            <a:miter lim="800000"/>
            <a:headEnd/>
            <a:tailEnd/>
          </a:ln>
        </p:spPr>
        <p:txBody>
          <a:bodyPr>
            <a:spAutoFit/>
          </a:bodyPr>
          <a:lstStyle/>
          <a:p>
            <a:pPr>
              <a:spcBef>
                <a:spcPct val="50000"/>
              </a:spcBef>
            </a:pPr>
            <a:r>
              <a:rPr lang="fr-FR" sz="1200" b="1"/>
              <a:t>Parc de l’église et ses abords (boulodrome, création liaison chemin piéton connexion nord sud) 150 000 € HT</a:t>
            </a:r>
          </a:p>
        </p:txBody>
      </p:sp>
      <p:sp>
        <p:nvSpPr>
          <p:cNvPr id="34828" name="Text Box 13"/>
          <p:cNvSpPr txBox="1">
            <a:spLocks noChangeArrowheads="1"/>
          </p:cNvSpPr>
          <p:nvPr/>
        </p:nvSpPr>
        <p:spPr bwMode="auto">
          <a:xfrm>
            <a:off x="4271963" y="5857875"/>
            <a:ext cx="4897437" cy="274638"/>
          </a:xfrm>
          <a:prstGeom prst="rect">
            <a:avLst/>
          </a:prstGeom>
          <a:noFill/>
          <a:ln w="9525">
            <a:noFill/>
            <a:miter lim="800000"/>
            <a:headEnd/>
            <a:tailEnd/>
          </a:ln>
        </p:spPr>
        <p:txBody>
          <a:bodyPr>
            <a:spAutoFit/>
          </a:bodyPr>
          <a:lstStyle/>
          <a:p>
            <a:pPr>
              <a:spcBef>
                <a:spcPct val="50000"/>
              </a:spcBef>
            </a:pPr>
            <a:r>
              <a:rPr lang="fr-FR" sz="1200" b="1">
                <a:solidFill>
                  <a:srgbClr val="0000FF"/>
                </a:solidFill>
              </a:rPr>
              <a:t>Rue du stade</a:t>
            </a:r>
            <a:r>
              <a:rPr lang="fr-FR" sz="1200" b="1"/>
              <a:t> : </a:t>
            </a:r>
            <a:r>
              <a:rPr lang="fr-FR" sz="1200" b="1">
                <a:solidFill>
                  <a:srgbClr val="0000FF"/>
                </a:solidFill>
              </a:rPr>
              <a:t>800 000 € HT</a:t>
            </a:r>
          </a:p>
        </p:txBody>
      </p:sp>
      <p:sp>
        <p:nvSpPr>
          <p:cNvPr id="34829" name="Text Box 14"/>
          <p:cNvSpPr txBox="1">
            <a:spLocks noChangeArrowheads="1"/>
          </p:cNvSpPr>
          <p:nvPr/>
        </p:nvSpPr>
        <p:spPr bwMode="auto">
          <a:xfrm>
            <a:off x="239713" y="3951288"/>
            <a:ext cx="2974975" cy="366712"/>
          </a:xfrm>
          <a:prstGeom prst="rect">
            <a:avLst/>
          </a:prstGeom>
          <a:noFill/>
          <a:ln w="9525">
            <a:noFill/>
            <a:miter lim="800000"/>
            <a:headEnd/>
            <a:tailEnd/>
          </a:ln>
        </p:spPr>
        <p:txBody>
          <a:bodyPr>
            <a:spAutoFit/>
          </a:bodyPr>
          <a:lstStyle/>
          <a:p>
            <a:pPr>
              <a:spcBef>
                <a:spcPct val="50000"/>
              </a:spcBef>
            </a:pPr>
            <a:r>
              <a:rPr lang="fr-FR" sz="1200" b="1">
                <a:solidFill>
                  <a:srgbClr val="FF9900"/>
                </a:solidFill>
              </a:rPr>
              <a:t>Carrefour Ouest 150 000€</a:t>
            </a:r>
            <a:r>
              <a:rPr lang="fr-FR"/>
              <a:t> </a:t>
            </a:r>
          </a:p>
        </p:txBody>
      </p:sp>
      <p:sp>
        <p:nvSpPr>
          <p:cNvPr id="34830" name="Text Box 15"/>
          <p:cNvSpPr txBox="1">
            <a:spLocks noChangeArrowheads="1"/>
          </p:cNvSpPr>
          <p:nvPr/>
        </p:nvSpPr>
        <p:spPr bwMode="auto">
          <a:xfrm>
            <a:off x="431800" y="2349500"/>
            <a:ext cx="2643188" cy="822325"/>
          </a:xfrm>
          <a:prstGeom prst="rect">
            <a:avLst/>
          </a:prstGeom>
          <a:noFill/>
          <a:ln w="28575" cap="rnd">
            <a:noFill/>
            <a:prstDash val="sysDot"/>
            <a:miter lim="800000"/>
            <a:headEnd/>
            <a:tailEnd/>
          </a:ln>
        </p:spPr>
        <p:txBody>
          <a:bodyPr>
            <a:spAutoFit/>
          </a:bodyPr>
          <a:lstStyle/>
          <a:p>
            <a:pPr>
              <a:spcBef>
                <a:spcPct val="50000"/>
              </a:spcBef>
            </a:pPr>
            <a:r>
              <a:rPr lang="fr-FR" sz="1200" b="1">
                <a:solidFill>
                  <a:srgbClr val="FF00FF"/>
                </a:solidFill>
              </a:rPr>
              <a:t>Traitement RM 112 (reprise de chaussée plateau traversant  raccordement carrefour et giratoire) 700 000 € HT</a:t>
            </a:r>
          </a:p>
        </p:txBody>
      </p:sp>
      <p:sp>
        <p:nvSpPr>
          <p:cNvPr id="34831" name="Line 16"/>
          <p:cNvSpPr>
            <a:spLocks noChangeShapeType="1"/>
          </p:cNvSpPr>
          <p:nvPr/>
        </p:nvSpPr>
        <p:spPr bwMode="auto">
          <a:xfrm flipH="1" flipV="1">
            <a:off x="2474913" y="3073400"/>
            <a:ext cx="862012" cy="1296988"/>
          </a:xfrm>
          <a:prstGeom prst="line">
            <a:avLst/>
          </a:prstGeom>
          <a:noFill/>
          <a:ln w="38100" cap="rnd">
            <a:solidFill>
              <a:srgbClr val="FF00FF"/>
            </a:solidFill>
            <a:prstDash val="sysDot"/>
            <a:round/>
            <a:headEnd/>
            <a:tailEnd/>
          </a:ln>
        </p:spPr>
        <p:txBody>
          <a:bodyPr/>
          <a:lstStyle/>
          <a:p>
            <a:endParaRPr lang="fr-FR"/>
          </a:p>
        </p:txBody>
      </p:sp>
      <p:sp>
        <p:nvSpPr>
          <p:cNvPr id="34832" name="Line 17"/>
          <p:cNvSpPr>
            <a:spLocks noChangeShapeType="1"/>
          </p:cNvSpPr>
          <p:nvPr/>
        </p:nvSpPr>
        <p:spPr bwMode="auto">
          <a:xfrm flipH="1" flipV="1">
            <a:off x="3946525" y="2060575"/>
            <a:ext cx="804863" cy="1081088"/>
          </a:xfrm>
          <a:prstGeom prst="line">
            <a:avLst/>
          </a:prstGeom>
          <a:noFill/>
          <a:ln w="28575" cap="rnd">
            <a:solidFill>
              <a:schemeClr val="tx1"/>
            </a:solidFill>
            <a:prstDash val="sysDot"/>
            <a:round/>
            <a:headEnd/>
            <a:tailEnd/>
          </a:ln>
        </p:spPr>
        <p:txBody>
          <a:bodyPr/>
          <a:lstStyle/>
          <a:p>
            <a:endParaRPr lang="fr-FR"/>
          </a:p>
        </p:txBody>
      </p:sp>
      <p:sp>
        <p:nvSpPr>
          <p:cNvPr id="34833" name="Line 19"/>
          <p:cNvSpPr>
            <a:spLocks noChangeShapeType="1"/>
          </p:cNvSpPr>
          <p:nvPr/>
        </p:nvSpPr>
        <p:spPr bwMode="auto">
          <a:xfrm>
            <a:off x="4751388" y="5449888"/>
            <a:ext cx="193675" cy="431800"/>
          </a:xfrm>
          <a:prstGeom prst="line">
            <a:avLst/>
          </a:prstGeom>
          <a:noFill/>
          <a:ln w="38100" cap="rnd">
            <a:solidFill>
              <a:srgbClr val="0000FF"/>
            </a:solidFill>
            <a:prstDash val="sysDot"/>
            <a:round/>
            <a:headEnd/>
            <a:tailEnd/>
          </a:ln>
        </p:spPr>
        <p:txBody>
          <a:bodyPr/>
          <a:lstStyle/>
          <a:p>
            <a:endParaRPr lang="fr-FR"/>
          </a:p>
        </p:txBody>
      </p:sp>
      <p:sp>
        <p:nvSpPr>
          <p:cNvPr id="34834" name="Line 20"/>
          <p:cNvSpPr>
            <a:spLocks noChangeShapeType="1"/>
          </p:cNvSpPr>
          <p:nvPr/>
        </p:nvSpPr>
        <p:spPr bwMode="auto">
          <a:xfrm>
            <a:off x="1830388" y="4305300"/>
            <a:ext cx="233362" cy="276225"/>
          </a:xfrm>
          <a:prstGeom prst="line">
            <a:avLst/>
          </a:prstGeom>
          <a:noFill/>
          <a:ln w="38100" cap="rnd">
            <a:solidFill>
              <a:srgbClr val="FF6600"/>
            </a:solidFill>
            <a:prstDash val="sysDot"/>
            <a:round/>
            <a:headEnd/>
            <a:tailEnd/>
          </a:ln>
        </p:spPr>
        <p:txBody>
          <a:bodyPr/>
          <a:lstStyle/>
          <a:p>
            <a:endParaRPr lang="fr-FR"/>
          </a:p>
        </p:txBody>
      </p:sp>
      <p:sp>
        <p:nvSpPr>
          <p:cNvPr id="34835" name="Text Box 21"/>
          <p:cNvSpPr txBox="1">
            <a:spLocks noChangeArrowheads="1"/>
          </p:cNvSpPr>
          <p:nvPr/>
        </p:nvSpPr>
        <p:spPr bwMode="auto">
          <a:xfrm>
            <a:off x="3983038" y="6334125"/>
            <a:ext cx="7777162" cy="703263"/>
          </a:xfrm>
          <a:prstGeom prst="rect">
            <a:avLst/>
          </a:prstGeom>
          <a:noFill/>
          <a:ln w="28575" cap="rnd">
            <a:noFill/>
            <a:prstDash val="sysDot"/>
            <a:miter lim="800000"/>
            <a:headEnd/>
            <a:tailEnd/>
          </a:ln>
        </p:spPr>
        <p:txBody>
          <a:bodyPr>
            <a:spAutoFit/>
          </a:bodyPr>
          <a:lstStyle/>
          <a:p>
            <a:pPr>
              <a:spcBef>
                <a:spcPct val="50000"/>
              </a:spcBef>
            </a:pPr>
            <a:r>
              <a:rPr lang="fr-FR" sz="1600" u="sng"/>
              <a:t>Total de l’ensemble des aménagements </a:t>
            </a:r>
            <a:r>
              <a:rPr lang="fr-FR" sz="1600"/>
              <a:t>: 4 150 000 € HT</a:t>
            </a:r>
          </a:p>
          <a:p>
            <a:pPr>
              <a:spcBef>
                <a:spcPct val="50000"/>
              </a:spcBef>
            </a:pPr>
            <a:endParaRPr lang="fr-FR" sz="1600"/>
          </a:p>
        </p:txBody>
      </p:sp>
      <p:sp>
        <p:nvSpPr>
          <p:cNvPr id="34836" name="Line 23"/>
          <p:cNvSpPr>
            <a:spLocks noChangeShapeType="1"/>
          </p:cNvSpPr>
          <p:nvPr/>
        </p:nvSpPr>
        <p:spPr bwMode="auto">
          <a:xfrm flipV="1">
            <a:off x="8529638" y="3540125"/>
            <a:ext cx="376237" cy="293688"/>
          </a:xfrm>
          <a:prstGeom prst="line">
            <a:avLst/>
          </a:prstGeom>
          <a:noFill/>
          <a:ln w="38100" cap="rnd">
            <a:solidFill>
              <a:srgbClr val="FF0000"/>
            </a:solidFill>
            <a:prstDash val="sysDot"/>
            <a:round/>
            <a:headEnd/>
            <a:tailEnd/>
          </a:ln>
        </p:spPr>
        <p:txBody>
          <a:bodyPr/>
          <a:lstStyle/>
          <a:p>
            <a:endParaRPr lang="fr-FR"/>
          </a:p>
        </p:txBody>
      </p:sp>
      <p:sp>
        <p:nvSpPr>
          <p:cNvPr id="34837" name="Rectangle 2"/>
          <p:cNvSpPr txBox="1">
            <a:spLocks/>
          </p:cNvSpPr>
          <p:nvPr/>
        </p:nvSpPr>
        <p:spPr bwMode="auto">
          <a:xfrm>
            <a:off x="285750" y="711200"/>
            <a:ext cx="7027863" cy="720725"/>
          </a:xfrm>
          <a:prstGeom prst="rect">
            <a:avLst/>
          </a:prstGeom>
          <a:solidFill>
            <a:schemeClr val="bg1"/>
          </a:solidFill>
          <a:ln w="9525">
            <a:noFill/>
            <a:miter lim="800000"/>
            <a:headEnd/>
            <a:tailEnd/>
          </a:ln>
        </p:spPr>
        <p:txBody>
          <a:bodyPr anchor="ctr"/>
          <a:lstStyle/>
          <a:p>
            <a:r>
              <a:rPr lang="fr-FR" sz="3200">
                <a:latin typeface="AauxPro OT Black"/>
              </a:rPr>
              <a:t>Quel coût ?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704A0452-160F-46A3-8F4F-2DAEDA54FE77}" type="slidenum">
              <a:rPr lang="fr-FR" smtClean="0"/>
              <a:pPr>
                <a:defRPr/>
              </a:pPr>
              <a:t>27</a:t>
            </a:fld>
            <a:endParaRPr lang="fr-FR" dirty="0"/>
          </a:p>
        </p:txBody>
      </p:sp>
      <p:sp>
        <p:nvSpPr>
          <p:cNvPr id="35842" name="Rectangle 2"/>
          <p:cNvSpPr txBox="1">
            <a:spLocks/>
          </p:cNvSpPr>
          <p:nvPr/>
        </p:nvSpPr>
        <p:spPr bwMode="auto">
          <a:xfrm>
            <a:off x="6708775" y="3884613"/>
            <a:ext cx="4506913" cy="720725"/>
          </a:xfrm>
          <a:prstGeom prst="rect">
            <a:avLst/>
          </a:prstGeom>
          <a:solidFill>
            <a:schemeClr val="bg1"/>
          </a:solidFill>
          <a:ln w="9525">
            <a:noFill/>
            <a:miter lim="800000"/>
            <a:headEnd/>
            <a:tailEnd/>
          </a:ln>
        </p:spPr>
        <p:txBody>
          <a:bodyPr anchor="ctr"/>
          <a:lstStyle/>
          <a:p>
            <a:r>
              <a:rPr lang="fr-FR" sz="3200">
                <a:solidFill>
                  <a:srgbClr val="6EBEAA"/>
                </a:solidFill>
                <a:latin typeface="AauxPro OT Black"/>
              </a:rPr>
              <a:t>Un projet dans le temps</a:t>
            </a:r>
          </a:p>
        </p:txBody>
      </p:sp>
      <p:sp>
        <p:nvSpPr>
          <p:cNvPr id="35843" name="ZoneTexte 8"/>
          <p:cNvSpPr txBox="1">
            <a:spLocks noChangeArrowheads="1"/>
          </p:cNvSpPr>
          <p:nvPr/>
        </p:nvSpPr>
        <p:spPr bwMode="auto">
          <a:xfrm>
            <a:off x="8248650" y="4418013"/>
            <a:ext cx="2967038" cy="374650"/>
          </a:xfrm>
          <a:prstGeom prst="rect">
            <a:avLst/>
          </a:prstGeom>
          <a:noFill/>
          <a:ln w="9525">
            <a:noFill/>
            <a:miter lim="800000"/>
            <a:headEnd/>
            <a:tailEnd/>
          </a:ln>
        </p:spPr>
        <p:txBody>
          <a:bodyPr>
            <a:spAutoFit/>
          </a:bodyPr>
          <a:lstStyle/>
          <a:p>
            <a:pPr>
              <a:lnSpc>
                <a:spcPct val="150000"/>
              </a:lnSpc>
              <a:buFont typeface="Arial" charset="0"/>
              <a:buNone/>
            </a:pPr>
            <a:r>
              <a:rPr lang="fr-FR" sz="1400">
                <a:solidFill>
                  <a:srgbClr val="6EBEAA"/>
                </a:solidFill>
                <a:latin typeface="AauxPro OT Regular"/>
              </a:rPr>
              <a:t>Phasage et approche financière</a:t>
            </a:r>
            <a:endParaRPr lang="fr-FR">
              <a:solidFill>
                <a:srgbClr val="6EBEAA"/>
              </a:solidFill>
              <a:latin typeface="AauxPro OT Regul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u numéro de diapositive 6"/>
          <p:cNvSpPr txBox="1">
            <a:spLocks noGrp="1" noChangeArrowheads="1"/>
          </p:cNvSpPr>
          <p:nvPr/>
        </p:nvSpPr>
        <p:spPr bwMode="auto">
          <a:xfrm>
            <a:off x="11215688" y="6419850"/>
            <a:ext cx="911225" cy="365125"/>
          </a:xfrm>
          <a:prstGeom prst="rect">
            <a:avLst/>
          </a:prstGeom>
          <a:noFill/>
          <a:ln w="9525">
            <a:noFill/>
            <a:miter lim="800000"/>
            <a:headEnd/>
            <a:tailEnd/>
          </a:ln>
        </p:spPr>
        <p:txBody>
          <a:bodyPr anchor="b"/>
          <a:lstStyle/>
          <a:p>
            <a:pPr algn="r">
              <a:lnSpc>
                <a:spcPct val="90000"/>
              </a:lnSpc>
              <a:buClr>
                <a:srgbClr val="6EBEAA"/>
              </a:buClr>
              <a:buFont typeface="Arial" charset="0"/>
              <a:buNone/>
            </a:pPr>
            <a:fld id="{4E1510D4-F45E-425A-BDDC-8FA68C570AD5}" type="slidenum">
              <a:rPr lang="fr-FR" altLang="fr-FR" sz="900">
                <a:solidFill>
                  <a:srgbClr val="41565B"/>
                </a:solidFill>
                <a:latin typeface="AauxPro OT Thin"/>
                <a:ea typeface="Lato Black"/>
                <a:cs typeface="Lato Black"/>
              </a:rPr>
              <a:pPr algn="r">
                <a:lnSpc>
                  <a:spcPct val="90000"/>
                </a:lnSpc>
                <a:buClr>
                  <a:srgbClr val="6EBEAA"/>
                </a:buClr>
                <a:buFont typeface="Arial" charset="0"/>
                <a:buNone/>
              </a:pPr>
              <a:t>28</a:t>
            </a:fld>
            <a:endParaRPr lang="fr-FR" altLang="fr-FR" sz="900">
              <a:solidFill>
                <a:srgbClr val="41565B"/>
              </a:solidFill>
              <a:latin typeface="AauxPro OT Thin"/>
              <a:ea typeface="Lato Black"/>
              <a:cs typeface="Lato Black"/>
            </a:endParaRPr>
          </a:p>
        </p:txBody>
      </p:sp>
      <p:sp>
        <p:nvSpPr>
          <p:cNvPr id="36866" name="Espace réservé du numéro de diapositive 6"/>
          <p:cNvSpPr txBox="1">
            <a:spLocks noChangeArrowheads="1"/>
          </p:cNvSpPr>
          <p:nvPr/>
        </p:nvSpPr>
        <p:spPr bwMode="auto">
          <a:xfrm>
            <a:off x="11215688" y="6419850"/>
            <a:ext cx="911225" cy="365125"/>
          </a:xfrm>
          <a:prstGeom prst="rect">
            <a:avLst/>
          </a:prstGeom>
          <a:noFill/>
          <a:ln w="9525">
            <a:noFill/>
            <a:miter lim="800000"/>
            <a:headEnd/>
            <a:tailEnd/>
          </a:ln>
        </p:spPr>
        <p:txBody>
          <a:bodyPr anchor="b"/>
          <a:lstStyle/>
          <a:p>
            <a:pPr algn="r">
              <a:lnSpc>
                <a:spcPct val="90000"/>
              </a:lnSpc>
              <a:buClr>
                <a:srgbClr val="6EBEAA"/>
              </a:buClr>
              <a:buFont typeface="Arial" charset="0"/>
              <a:buNone/>
            </a:pPr>
            <a:fld id="{F6E1374F-7107-4B61-AEAA-E17AE705154C}" type="slidenum">
              <a:rPr lang="fr-FR" altLang="fr-FR" sz="900">
                <a:solidFill>
                  <a:srgbClr val="41565B"/>
                </a:solidFill>
                <a:latin typeface="AauxPro OT Thin"/>
                <a:ea typeface="Lato Black"/>
                <a:cs typeface="Lato Black"/>
              </a:rPr>
              <a:pPr algn="r">
                <a:lnSpc>
                  <a:spcPct val="90000"/>
                </a:lnSpc>
                <a:buClr>
                  <a:srgbClr val="6EBEAA"/>
                </a:buClr>
                <a:buFont typeface="Arial" charset="0"/>
                <a:buNone/>
              </a:pPr>
              <a:t>28</a:t>
            </a:fld>
            <a:endParaRPr lang="fr-FR" altLang="fr-FR" sz="900">
              <a:solidFill>
                <a:srgbClr val="41565B"/>
              </a:solidFill>
              <a:latin typeface="AauxPro OT Thin"/>
              <a:ea typeface="Lato Black"/>
              <a:cs typeface="Lato Black"/>
            </a:endParaRPr>
          </a:p>
        </p:txBody>
      </p:sp>
      <p:sp>
        <p:nvSpPr>
          <p:cNvPr id="36867" name="Rectangle 2"/>
          <p:cNvSpPr txBox="1">
            <a:spLocks/>
          </p:cNvSpPr>
          <p:nvPr/>
        </p:nvSpPr>
        <p:spPr bwMode="auto">
          <a:xfrm>
            <a:off x="1566863" y="92075"/>
            <a:ext cx="9610725" cy="698500"/>
          </a:xfrm>
          <a:prstGeom prst="rect">
            <a:avLst/>
          </a:prstGeom>
          <a:solidFill>
            <a:schemeClr val="bg1"/>
          </a:solidFill>
          <a:ln w="9525">
            <a:noFill/>
            <a:miter lim="800000"/>
            <a:headEnd/>
            <a:tailEnd/>
          </a:ln>
        </p:spPr>
        <p:txBody>
          <a:bodyPr anchor="ctr"/>
          <a:lstStyle/>
          <a:p>
            <a:pPr>
              <a:lnSpc>
                <a:spcPct val="90000"/>
              </a:lnSpc>
              <a:buClr>
                <a:srgbClr val="6EBEAA"/>
              </a:buClr>
              <a:buFont typeface="Arial" charset="0"/>
              <a:buNone/>
            </a:pPr>
            <a:r>
              <a:rPr lang="fr-FR" altLang="fr-FR" sz="2800">
                <a:latin typeface="AauxPro OT Black"/>
              </a:rPr>
              <a:t>Quelques aménagements ponctuels mis en oeuvre</a:t>
            </a:r>
          </a:p>
        </p:txBody>
      </p:sp>
      <p:sp>
        <p:nvSpPr>
          <p:cNvPr id="36868" name="ZoneTexte 9"/>
          <p:cNvSpPr txBox="1">
            <a:spLocks noChangeArrowheads="1"/>
          </p:cNvSpPr>
          <p:nvPr/>
        </p:nvSpPr>
        <p:spPr bwMode="auto">
          <a:xfrm>
            <a:off x="457200" y="1074738"/>
            <a:ext cx="10183813" cy="366712"/>
          </a:xfrm>
          <a:prstGeom prst="rect">
            <a:avLst/>
          </a:prstGeom>
          <a:noFill/>
          <a:ln w="9525">
            <a:noFill/>
            <a:miter lim="800000"/>
            <a:headEnd/>
            <a:tailEnd/>
          </a:ln>
        </p:spPr>
        <p:txBody>
          <a:bodyPr>
            <a:spAutoFit/>
          </a:bodyPr>
          <a:lstStyle/>
          <a:p>
            <a:pPr>
              <a:lnSpc>
                <a:spcPct val="90000"/>
              </a:lnSpc>
              <a:buClr>
                <a:srgbClr val="6EBEAA"/>
              </a:buClr>
              <a:buFont typeface="Arial" charset="0"/>
              <a:buNone/>
            </a:pPr>
            <a:r>
              <a:rPr lang="fr-FR" altLang="fr-FR" sz="1600">
                <a:latin typeface="AauxPro OT Black"/>
              </a:rPr>
              <a:t>Temps 0 – aménagements déjà réalisés</a:t>
            </a:r>
            <a:endParaRPr lang="fr-FR" altLang="fr-FR" sz="1600">
              <a:latin typeface="Aaux ProRegular OSF"/>
            </a:endParaRPr>
          </a:p>
        </p:txBody>
      </p:sp>
      <p:sp>
        <p:nvSpPr>
          <p:cNvPr id="36869" name="ZoneTexte 11"/>
          <p:cNvSpPr txBox="1">
            <a:spLocks noChangeArrowheads="1"/>
          </p:cNvSpPr>
          <p:nvPr/>
        </p:nvSpPr>
        <p:spPr bwMode="auto">
          <a:xfrm>
            <a:off x="385763" y="1544638"/>
            <a:ext cx="6092825" cy="1247775"/>
          </a:xfrm>
          <a:prstGeom prst="rect">
            <a:avLst/>
          </a:prstGeom>
          <a:noFill/>
          <a:ln w="9525">
            <a:noFill/>
            <a:miter lim="800000"/>
            <a:headEnd/>
            <a:tailEnd/>
          </a:ln>
        </p:spPr>
        <p:txBody>
          <a:bodyPr>
            <a:spAutoFit/>
          </a:bodyPr>
          <a:lstStyle/>
          <a:p>
            <a:pPr>
              <a:lnSpc>
                <a:spcPct val="90000"/>
              </a:lnSpc>
              <a:buClr>
                <a:srgbClr val="6EBEAA"/>
              </a:buClr>
              <a:buFont typeface="Arial" charset="0"/>
              <a:buNone/>
            </a:pPr>
            <a:r>
              <a:rPr lang="fr-FR" altLang="fr-FR" sz="1200" u="sng">
                <a:latin typeface="AauxPro OT Regular"/>
              </a:rPr>
              <a:t>Aménagements viaires et autres </a:t>
            </a:r>
          </a:p>
          <a:p>
            <a:pPr>
              <a:lnSpc>
                <a:spcPct val="90000"/>
              </a:lnSpc>
              <a:buClr>
                <a:srgbClr val="6EBEAA"/>
              </a:buClr>
              <a:buFont typeface="Arial" charset="0"/>
              <a:buNone/>
            </a:pPr>
            <a:endParaRPr lang="fr-FR" altLang="fr-FR" sz="1200" u="sng">
              <a:latin typeface="AauxPro OT Regular"/>
            </a:endParaRPr>
          </a:p>
          <a:p>
            <a:pPr>
              <a:lnSpc>
                <a:spcPct val="90000"/>
              </a:lnSpc>
              <a:buClr>
                <a:srgbClr val="6EBEAA"/>
              </a:buClr>
              <a:buFont typeface="Arial" charset="0"/>
              <a:buChar char="•"/>
            </a:pPr>
            <a:r>
              <a:rPr lang="fr-FR" altLang="fr-FR" sz="1200">
                <a:latin typeface="AauxPro OT Regular"/>
              </a:rPr>
              <a:t> Chaussée à voie centrale banalisée : route de Gragnague</a:t>
            </a:r>
          </a:p>
          <a:p>
            <a:pPr>
              <a:lnSpc>
                <a:spcPct val="90000"/>
              </a:lnSpc>
              <a:buClr>
                <a:srgbClr val="6EBEAA"/>
              </a:buClr>
              <a:buFont typeface="Arial" charset="0"/>
              <a:buChar char="•"/>
            </a:pPr>
            <a:r>
              <a:rPr lang="fr-FR" altLang="fr-FR" sz="1200">
                <a:latin typeface="AauxPro OT Regular"/>
              </a:rPr>
              <a:t> Chicanes 30 km/h : route de Mondouzil</a:t>
            </a:r>
          </a:p>
          <a:p>
            <a:pPr>
              <a:lnSpc>
                <a:spcPct val="90000"/>
              </a:lnSpc>
              <a:buClr>
                <a:srgbClr val="6EBEAA"/>
              </a:buClr>
              <a:buFont typeface="Arial" charset="0"/>
              <a:buChar char="•"/>
            </a:pPr>
            <a:r>
              <a:rPr lang="fr-FR" altLang="fr-FR" sz="1200">
                <a:latin typeface="AauxPro OT Regular"/>
              </a:rPr>
              <a:t> Mise en test d’un Stop : route de Gragnague</a:t>
            </a:r>
          </a:p>
          <a:p>
            <a:pPr>
              <a:lnSpc>
                <a:spcPct val="90000"/>
              </a:lnSpc>
              <a:buClr>
                <a:srgbClr val="6EBEAA"/>
              </a:buClr>
              <a:buFont typeface="Arial" charset="0"/>
              <a:buNone/>
            </a:pPr>
            <a:endParaRPr lang="fr-FR" altLang="fr-FR" sz="1200" u="sng">
              <a:latin typeface="AauxPro OT Regular"/>
            </a:endParaRPr>
          </a:p>
          <a:p>
            <a:pPr>
              <a:lnSpc>
                <a:spcPct val="90000"/>
              </a:lnSpc>
              <a:buClr>
                <a:srgbClr val="6EBEAA"/>
              </a:buClr>
              <a:buFont typeface="Arial" charset="0"/>
              <a:buNone/>
            </a:pPr>
            <a:endParaRPr lang="fr-FR" altLang="fr-FR" sz="1200">
              <a:solidFill>
                <a:srgbClr val="242424"/>
              </a:solidFill>
              <a:latin typeface="Calibri" pitchFamily="34" charset="0"/>
            </a:endParaRPr>
          </a:p>
        </p:txBody>
      </p:sp>
      <p:sp>
        <p:nvSpPr>
          <p:cNvPr id="36870" name="AutoShape 12" descr="GetAttachmentThumbnail?id=AAMkAGYyMDVjMWZlLWE2OWMtNDJkMy1iZjM3LTk1YTI2YzczYjk4ZABGAAAAAADUf%2BVkYvDXEaHEAAvNQtzxBwDZC6dtF7LXEaG7AAvNQtzxAAAACiM%2BAAAG3acenojSTYALa5Yu%2F8gpAADb2stoAAABEgAQAFhsEsDHIrJDiHqOOKix6zk%3D&amp;token=eyJhbGciOiJSUzI1NiIsImtpZCI6IjczRkI5QkJFRjYzNjc4RDRGN0U4NEI0NDBCQUJCMTJBMzM5RDlGOTgiLCJ0eXAiOiJKV1QiLCJ4NXQiOiJjX3VidnZZMmVOVDM2RXRFQzZ1eEtqT2RuNWcif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pPr>
              <a:lnSpc>
                <a:spcPct val="90000"/>
              </a:lnSpc>
              <a:buClr>
                <a:srgbClr val="6EBEAA"/>
              </a:buClr>
              <a:buFont typeface="Arial" charset="0"/>
              <a:buNone/>
            </a:pPr>
            <a:endParaRPr lang="fr-FR" altLang="fr-FR" sz="1600">
              <a:latin typeface="AauxPro OT Regular"/>
            </a:endParaRPr>
          </a:p>
        </p:txBody>
      </p:sp>
      <p:pic>
        <p:nvPicPr>
          <p:cNvPr id="36871" name="Picture 14" descr="IMG_6169"/>
          <p:cNvPicPr>
            <a:picLocks noChangeAspect="1" noChangeArrowheads="1"/>
          </p:cNvPicPr>
          <p:nvPr/>
        </p:nvPicPr>
        <p:blipFill>
          <a:blip r:embed="rId3"/>
          <a:srcRect t="12909" b="20061"/>
          <a:stretch>
            <a:fillRect/>
          </a:stretch>
        </p:blipFill>
        <p:spPr bwMode="auto">
          <a:xfrm>
            <a:off x="6067425" y="692150"/>
            <a:ext cx="3683000" cy="3292475"/>
          </a:xfrm>
          <a:prstGeom prst="rect">
            <a:avLst/>
          </a:prstGeom>
          <a:noFill/>
          <a:ln w="9525">
            <a:noFill/>
            <a:miter lim="800000"/>
            <a:headEnd/>
            <a:tailEnd/>
          </a:ln>
        </p:spPr>
      </p:pic>
      <p:pic>
        <p:nvPicPr>
          <p:cNvPr id="36872" name="Image 8" descr="Une image contenant plein air, texte, ciel, Panneau de signalisation&#10;&#10;Description générée automatiquement"/>
          <p:cNvPicPr>
            <a:picLocks noChangeAspect="1" noChangeArrowheads="1"/>
          </p:cNvPicPr>
          <p:nvPr/>
        </p:nvPicPr>
        <p:blipFill>
          <a:blip r:embed="rId4"/>
          <a:srcRect l="10625" t="5713" r="10902" b="8051"/>
          <a:stretch>
            <a:fillRect/>
          </a:stretch>
        </p:blipFill>
        <p:spPr bwMode="auto">
          <a:xfrm>
            <a:off x="401638" y="2541588"/>
            <a:ext cx="5518150" cy="2562225"/>
          </a:xfrm>
          <a:prstGeom prst="rect">
            <a:avLst/>
          </a:prstGeom>
          <a:noFill/>
          <a:ln w="9525">
            <a:noFill/>
            <a:miter lim="800000"/>
            <a:headEnd/>
            <a:tailEnd/>
          </a:ln>
        </p:spPr>
      </p:pic>
      <p:pic>
        <p:nvPicPr>
          <p:cNvPr id="36873" name="Image 10" descr="Une image contenant plein air, route, ciel, scène&#10;&#10;Description générée automatiquement"/>
          <p:cNvPicPr>
            <a:picLocks noChangeAspect="1" noChangeArrowheads="1"/>
          </p:cNvPicPr>
          <p:nvPr/>
        </p:nvPicPr>
        <p:blipFill>
          <a:blip r:embed="rId5"/>
          <a:srcRect l="21651" t="25850" b="15671"/>
          <a:stretch>
            <a:fillRect/>
          </a:stretch>
        </p:blipFill>
        <p:spPr bwMode="auto">
          <a:xfrm>
            <a:off x="5530850" y="4137025"/>
            <a:ext cx="6478588" cy="2720975"/>
          </a:xfrm>
          <a:prstGeom prst="rect">
            <a:avLst/>
          </a:prstGeom>
          <a:noFill/>
          <a:ln w="9525">
            <a:noFill/>
            <a:miter lim="800000"/>
            <a:headEnd/>
            <a:tailEnd/>
          </a:ln>
        </p:spPr>
      </p:pic>
      <p:pic>
        <p:nvPicPr>
          <p:cNvPr id="36874" name="Picture 13"/>
          <p:cNvPicPr>
            <a:picLocks noChangeAspect="1" noChangeArrowheads="1"/>
          </p:cNvPicPr>
          <p:nvPr/>
        </p:nvPicPr>
        <p:blipFill>
          <a:blip r:embed="rId6"/>
          <a:srcRect/>
          <a:stretch>
            <a:fillRect/>
          </a:stretch>
        </p:blipFill>
        <p:spPr bwMode="auto">
          <a:xfrm>
            <a:off x="9853613" y="1957388"/>
            <a:ext cx="2160587" cy="1436687"/>
          </a:xfrm>
          <a:prstGeom prst="rect">
            <a:avLst/>
          </a:prstGeom>
          <a:noFill/>
          <a:ln w="9525">
            <a:noFill/>
            <a:miter lim="800000"/>
            <a:headEnd/>
            <a:tailEnd/>
          </a:ln>
        </p:spPr>
      </p:pic>
      <p:pic>
        <p:nvPicPr>
          <p:cNvPr id="36875" name="Picture 16" descr="IMG_6166"/>
          <p:cNvPicPr>
            <a:picLocks noChangeAspect="1" noChangeArrowheads="1"/>
          </p:cNvPicPr>
          <p:nvPr/>
        </p:nvPicPr>
        <p:blipFill>
          <a:blip r:embed="rId7"/>
          <a:srcRect/>
          <a:stretch>
            <a:fillRect/>
          </a:stretch>
        </p:blipFill>
        <p:spPr bwMode="auto">
          <a:xfrm>
            <a:off x="449263" y="5276850"/>
            <a:ext cx="2055812" cy="15430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nvSpPr>
        <p:spPr>
          <a:xfrm>
            <a:off x="11215688" y="6419850"/>
            <a:ext cx="911225" cy="365125"/>
          </a:xfrm>
          <a:prstGeom prst="rect">
            <a:avLst/>
          </a:prstGeom>
          <a:noFill/>
        </p:spPr>
        <p:txBody>
          <a:bodyPr anchor="b"/>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0438854-1C1B-44A0-996A-432B61B6E12D}" type="slidenum">
              <a:rPr lang="fr-FR" smtClean="0"/>
              <a:pPr>
                <a:defRPr/>
              </a:pPr>
              <a:t>29</a:t>
            </a:fld>
            <a:endParaRPr lang="fr-FR" dirty="0"/>
          </a:p>
        </p:txBody>
      </p:sp>
      <p:sp>
        <p:nvSpPr>
          <p:cNvPr id="8" name="Espace réservé du numéro de diapositive 6"/>
          <p:cNvSpPr txBox="1">
            <a:spLocks/>
          </p:cNvSpPr>
          <p:nvPr/>
        </p:nvSpPr>
        <p:spPr>
          <a:xfrm>
            <a:off x="11215688" y="6419850"/>
            <a:ext cx="911225" cy="365125"/>
          </a:xfrm>
          <a:prstGeom prst="rect">
            <a:avLst/>
          </a:prstGeom>
        </p:spPr>
        <p:txBody>
          <a:bodyPr anchor="b"/>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A3488B2-0EC1-4409-B063-D6AAB68AD56C}" type="slidenum">
              <a:rPr lang="fr-FR" smtClean="0"/>
              <a:pPr>
                <a:defRPr/>
              </a:pPr>
              <a:t>29</a:t>
            </a:fld>
            <a:endParaRPr lang="fr-FR" dirty="0"/>
          </a:p>
        </p:txBody>
      </p:sp>
      <p:sp>
        <p:nvSpPr>
          <p:cNvPr id="38915" name="Rectangle 2"/>
          <p:cNvSpPr txBox="1">
            <a:spLocks/>
          </p:cNvSpPr>
          <p:nvPr/>
        </p:nvSpPr>
        <p:spPr bwMode="auto">
          <a:xfrm>
            <a:off x="1358900" y="0"/>
            <a:ext cx="10833100" cy="720725"/>
          </a:xfrm>
          <a:prstGeom prst="rect">
            <a:avLst/>
          </a:prstGeom>
          <a:solidFill>
            <a:schemeClr val="bg1"/>
          </a:solidFill>
          <a:ln w="9525">
            <a:noFill/>
            <a:miter lim="800000"/>
            <a:headEnd/>
            <a:tailEnd/>
          </a:ln>
        </p:spPr>
        <p:txBody>
          <a:bodyPr anchor="ctr"/>
          <a:lstStyle/>
          <a:p>
            <a:r>
              <a:rPr lang="fr-FR" sz="3200">
                <a:latin typeface="AauxPro OT Black"/>
              </a:rPr>
              <a:t>Projet complexe sportif</a:t>
            </a:r>
          </a:p>
        </p:txBody>
      </p:sp>
      <p:sp>
        <p:nvSpPr>
          <p:cNvPr id="38916" name="ZoneTexte 9"/>
          <p:cNvSpPr txBox="1">
            <a:spLocks noChangeArrowheads="1"/>
          </p:cNvSpPr>
          <p:nvPr/>
        </p:nvSpPr>
        <p:spPr bwMode="auto">
          <a:xfrm>
            <a:off x="457200" y="725488"/>
            <a:ext cx="7937500" cy="366712"/>
          </a:xfrm>
          <a:prstGeom prst="rect">
            <a:avLst/>
          </a:prstGeom>
          <a:noFill/>
          <a:ln w="9525">
            <a:noFill/>
            <a:miter lim="800000"/>
            <a:headEnd/>
            <a:tailEnd/>
          </a:ln>
        </p:spPr>
        <p:txBody>
          <a:bodyPr>
            <a:spAutoFit/>
          </a:bodyPr>
          <a:lstStyle/>
          <a:p>
            <a:r>
              <a:rPr lang="fr-FR">
                <a:latin typeface="AauxPro OT Black"/>
              </a:rPr>
              <a:t>Temps 0 – aménagement en cours </a:t>
            </a:r>
            <a:endParaRPr lang="fr-FR">
              <a:latin typeface="Aaux ProRegular OSF"/>
            </a:endParaRPr>
          </a:p>
        </p:txBody>
      </p:sp>
      <p:sp>
        <p:nvSpPr>
          <p:cNvPr id="38917" name="ZoneTexte 11"/>
          <p:cNvSpPr txBox="1">
            <a:spLocks noChangeArrowheads="1"/>
          </p:cNvSpPr>
          <p:nvPr/>
        </p:nvSpPr>
        <p:spPr bwMode="auto">
          <a:xfrm>
            <a:off x="9329738" y="2643188"/>
            <a:ext cx="2649537" cy="1917700"/>
          </a:xfrm>
          <a:prstGeom prst="rect">
            <a:avLst/>
          </a:prstGeom>
          <a:noFill/>
          <a:ln w="9525">
            <a:noFill/>
            <a:miter lim="800000"/>
            <a:headEnd/>
            <a:tailEnd/>
          </a:ln>
        </p:spPr>
        <p:txBody>
          <a:bodyPr>
            <a:spAutoFit/>
          </a:bodyPr>
          <a:lstStyle/>
          <a:p>
            <a:r>
              <a:rPr lang="fr-FR" sz="1200" b="1" u="sng"/>
              <a:t>Amélioration et regroupement des équipements sportifs</a:t>
            </a:r>
            <a:r>
              <a:rPr lang="fr-FR" sz="1200" u="sng"/>
              <a:t> </a:t>
            </a:r>
            <a:r>
              <a:rPr lang="fr-FR" sz="1200"/>
              <a:t>(construction d’une halle, boulodrome, panneaux solaire sur les cours de tennis / 1116 panneaux carbonés de 450 Wc)</a:t>
            </a:r>
          </a:p>
          <a:p>
            <a:pPr>
              <a:buFont typeface="Arial" charset="0"/>
              <a:buChar char="•"/>
            </a:pPr>
            <a:endParaRPr lang="fr-FR" sz="1200"/>
          </a:p>
          <a:p>
            <a:r>
              <a:rPr lang="fr-FR" sz="1200" b="1" u="sng"/>
              <a:t>Avancement du projet </a:t>
            </a:r>
          </a:p>
          <a:p>
            <a:r>
              <a:rPr lang="fr-FR" sz="1200"/>
              <a:t>Travaux en cours octobre 2023</a:t>
            </a:r>
          </a:p>
          <a:p>
            <a:r>
              <a:rPr lang="fr-FR" sz="1200"/>
              <a:t>Livraison : début du printemps </a:t>
            </a:r>
          </a:p>
        </p:txBody>
      </p:sp>
      <p:sp>
        <p:nvSpPr>
          <p:cNvPr id="38918" name="AutoShape 7" descr="GetAttachmentThumbnail?id=AAMkAGYyMDVjMWZlLWE2OWMtNDJkMy1iZjM3LTk1YTI2YzczYjk4ZABGAAAAAADUf%2BVkYvDXEaHEAAvNQtzxBwDZC6dtF7LXEaG7AAvNQtzxAAAACiM%2BAAAG3acenojSTYALa5Yu%2F8gpAADb2stoAAABEgAQAFhsEsDHIrJDiHqOOKix6zk%3D&amp;token=eyJhbGciOiJSUzI1NiIsImtpZCI6IjczRkI5QkJFRjYzNjc4RDRGN0U4NEI0NDBCQUJCMTJBMzM5RDlGOTgiLCJ0eXAiOiJKV1QiLCJ4NXQiOiJjX3VidnZZMmVOVDM2RXRFQzZ1eEtqT2RuNWcif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fr-FR"/>
          </a:p>
        </p:txBody>
      </p:sp>
      <p:pic>
        <p:nvPicPr>
          <p:cNvPr id="38919" name="Picture 9"/>
          <p:cNvPicPr>
            <a:picLocks noChangeAspect="1" noChangeArrowheads="1"/>
          </p:cNvPicPr>
          <p:nvPr/>
        </p:nvPicPr>
        <p:blipFill>
          <a:blip r:embed="rId3"/>
          <a:srcRect/>
          <a:stretch>
            <a:fillRect/>
          </a:stretch>
        </p:blipFill>
        <p:spPr bwMode="auto">
          <a:xfrm>
            <a:off x="2160588" y="1233488"/>
            <a:ext cx="6119812" cy="1371600"/>
          </a:xfrm>
          <a:prstGeom prst="rect">
            <a:avLst/>
          </a:prstGeom>
          <a:noFill/>
          <a:ln w="9525">
            <a:noFill/>
            <a:miter lim="800000"/>
            <a:headEnd/>
            <a:tailEnd/>
          </a:ln>
        </p:spPr>
      </p:pic>
      <p:pic>
        <p:nvPicPr>
          <p:cNvPr id="38920" name="Picture 10"/>
          <p:cNvPicPr>
            <a:picLocks noChangeAspect="1" noChangeArrowheads="1"/>
          </p:cNvPicPr>
          <p:nvPr/>
        </p:nvPicPr>
        <p:blipFill>
          <a:blip r:embed="rId4"/>
          <a:srcRect/>
          <a:stretch>
            <a:fillRect/>
          </a:stretch>
        </p:blipFill>
        <p:spPr bwMode="auto">
          <a:xfrm>
            <a:off x="9450388" y="284163"/>
            <a:ext cx="2508250" cy="1549400"/>
          </a:xfrm>
          <a:prstGeom prst="rect">
            <a:avLst/>
          </a:prstGeom>
          <a:noFill/>
          <a:ln w="9525">
            <a:noFill/>
            <a:miter lim="800000"/>
            <a:headEnd/>
            <a:tailEnd/>
          </a:ln>
        </p:spPr>
      </p:pic>
      <p:pic>
        <p:nvPicPr>
          <p:cNvPr id="38921" name="Picture 11"/>
          <p:cNvPicPr>
            <a:picLocks noChangeAspect="1" noChangeArrowheads="1"/>
          </p:cNvPicPr>
          <p:nvPr/>
        </p:nvPicPr>
        <p:blipFill>
          <a:blip r:embed="rId5"/>
          <a:srcRect/>
          <a:stretch>
            <a:fillRect/>
          </a:stretch>
        </p:blipFill>
        <p:spPr bwMode="auto">
          <a:xfrm>
            <a:off x="509588" y="2663825"/>
            <a:ext cx="7820025" cy="4086225"/>
          </a:xfrm>
          <a:prstGeom prst="rect">
            <a:avLst/>
          </a:prstGeom>
          <a:noFill/>
          <a:ln w="9525">
            <a:noFill/>
            <a:miter lim="800000"/>
            <a:headEnd/>
            <a:tailEnd/>
          </a:ln>
        </p:spPr>
      </p:pic>
      <p:sp>
        <p:nvSpPr>
          <p:cNvPr id="38922" name="Oval 12"/>
          <p:cNvSpPr>
            <a:spLocks noChangeArrowheads="1"/>
          </p:cNvSpPr>
          <p:nvPr/>
        </p:nvSpPr>
        <p:spPr bwMode="auto">
          <a:xfrm>
            <a:off x="10488613" y="900113"/>
            <a:ext cx="195262" cy="169862"/>
          </a:xfrm>
          <a:prstGeom prst="ellipse">
            <a:avLst/>
          </a:prstGeom>
          <a:solidFill>
            <a:srgbClr val="FF0000"/>
          </a:solidFill>
          <a:ln w="9525">
            <a:solidFill>
              <a:schemeClr val="tx1"/>
            </a:solidFill>
            <a:round/>
            <a:headEnd/>
            <a:tailEnd/>
          </a:ln>
        </p:spPr>
        <p:txBody>
          <a:bodyPr wrap="none" anchor="ctr"/>
          <a:lstStyle/>
          <a:p>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8CC90F3E-9D49-4C4D-B89E-25182C9E2454}" type="slidenum">
              <a:rPr lang="fr-FR"/>
              <a:pPr>
                <a:defRPr/>
              </a:pPr>
              <a:t>3</a:t>
            </a:fld>
            <a:endParaRPr lang="fr-FR" dirty="0"/>
          </a:p>
        </p:txBody>
      </p:sp>
      <p:sp>
        <p:nvSpPr>
          <p:cNvPr id="11266" name="Titre 1"/>
          <p:cNvSpPr>
            <a:spLocks noGrp="1"/>
          </p:cNvSpPr>
          <p:nvPr>
            <p:ph type="title"/>
          </p:nvPr>
        </p:nvSpPr>
        <p:spPr>
          <a:xfrm>
            <a:off x="1379538" y="0"/>
            <a:ext cx="10747375" cy="720725"/>
          </a:xfrm>
        </p:spPr>
        <p:txBody>
          <a:bodyPr/>
          <a:lstStyle/>
          <a:p>
            <a:pPr eaLnBrk="1" hangingPunct="1"/>
            <a:r>
              <a:rPr lang="fr-FR">
                <a:latin typeface="AauxPro OT Black"/>
              </a:rPr>
              <a:t>Retour sur la dernière réunion publique</a:t>
            </a:r>
          </a:p>
        </p:txBody>
      </p:sp>
      <p:sp>
        <p:nvSpPr>
          <p:cNvPr id="11267" name="Titre 1"/>
          <p:cNvSpPr txBox="1">
            <a:spLocks/>
          </p:cNvSpPr>
          <p:nvPr/>
        </p:nvSpPr>
        <p:spPr bwMode="auto">
          <a:xfrm>
            <a:off x="1444625" y="0"/>
            <a:ext cx="10747375" cy="720725"/>
          </a:xfrm>
          <a:prstGeom prst="rect">
            <a:avLst/>
          </a:prstGeom>
          <a:solidFill>
            <a:schemeClr val="bg1"/>
          </a:solidFill>
          <a:ln w="9525">
            <a:noFill/>
            <a:miter lim="800000"/>
            <a:headEnd/>
            <a:tailEnd/>
          </a:ln>
        </p:spPr>
        <p:txBody>
          <a:bodyPr anchor="ctr"/>
          <a:lstStyle/>
          <a:p>
            <a:r>
              <a:rPr lang="fr-FR" sz="4000">
                <a:latin typeface="AauxPro OT Black"/>
              </a:rPr>
              <a:t>Rappels</a:t>
            </a:r>
          </a:p>
        </p:txBody>
      </p:sp>
      <p:pic>
        <p:nvPicPr>
          <p:cNvPr id="11268" name="Picture 9"/>
          <p:cNvPicPr>
            <a:picLocks noChangeAspect="1" noChangeArrowheads="1"/>
          </p:cNvPicPr>
          <p:nvPr/>
        </p:nvPicPr>
        <p:blipFill>
          <a:blip r:embed="rId2"/>
          <a:srcRect/>
          <a:stretch>
            <a:fillRect/>
          </a:stretch>
        </p:blipFill>
        <p:spPr bwMode="auto">
          <a:xfrm>
            <a:off x="160338" y="2311400"/>
            <a:ext cx="4041775" cy="3213100"/>
          </a:xfrm>
          <a:prstGeom prst="rect">
            <a:avLst/>
          </a:prstGeom>
          <a:noFill/>
          <a:ln w="9525">
            <a:noFill/>
            <a:miter lim="800000"/>
            <a:headEnd/>
            <a:tailEnd/>
          </a:ln>
        </p:spPr>
      </p:pic>
      <p:pic>
        <p:nvPicPr>
          <p:cNvPr id="11269" name="Picture 10"/>
          <p:cNvPicPr>
            <a:picLocks noChangeAspect="1" noChangeArrowheads="1"/>
          </p:cNvPicPr>
          <p:nvPr/>
        </p:nvPicPr>
        <p:blipFill>
          <a:blip r:embed="rId3"/>
          <a:srcRect/>
          <a:stretch>
            <a:fillRect/>
          </a:stretch>
        </p:blipFill>
        <p:spPr bwMode="auto">
          <a:xfrm>
            <a:off x="4154488" y="2417763"/>
            <a:ext cx="7877175" cy="3084512"/>
          </a:xfrm>
          <a:prstGeom prst="rect">
            <a:avLst/>
          </a:prstGeom>
          <a:noFill/>
          <a:ln w="9525">
            <a:noFill/>
            <a:miter lim="800000"/>
            <a:headEnd/>
            <a:tailEnd/>
          </a:ln>
        </p:spPr>
      </p:pic>
      <p:sp>
        <p:nvSpPr>
          <p:cNvPr id="11270" name="Text Box 11"/>
          <p:cNvSpPr txBox="1">
            <a:spLocks noChangeArrowheads="1"/>
          </p:cNvSpPr>
          <p:nvPr/>
        </p:nvSpPr>
        <p:spPr bwMode="auto">
          <a:xfrm>
            <a:off x="406400" y="1549400"/>
            <a:ext cx="2679700" cy="366713"/>
          </a:xfrm>
          <a:prstGeom prst="rect">
            <a:avLst/>
          </a:prstGeom>
          <a:noFill/>
          <a:ln w="9525">
            <a:noFill/>
            <a:miter lim="800000"/>
            <a:headEnd/>
            <a:tailEnd/>
          </a:ln>
        </p:spPr>
        <p:txBody>
          <a:bodyPr>
            <a:spAutoFit/>
          </a:bodyPr>
          <a:lstStyle/>
          <a:p>
            <a:pPr>
              <a:spcBef>
                <a:spcPct val="50000"/>
              </a:spcBef>
            </a:pPr>
            <a:r>
              <a:rPr lang="fr-FR" b="1">
                <a:latin typeface="Aaux ProRegular OSF"/>
              </a:rPr>
              <a:t>Pourquoi cette étude ?</a:t>
            </a:r>
          </a:p>
        </p:txBody>
      </p:sp>
      <p:sp>
        <p:nvSpPr>
          <p:cNvPr id="11271" name="Rectangle 7"/>
          <p:cNvSpPr>
            <a:spLocks noChangeArrowheads="1"/>
          </p:cNvSpPr>
          <p:nvPr/>
        </p:nvSpPr>
        <p:spPr bwMode="auto">
          <a:xfrm>
            <a:off x="4884738" y="1162050"/>
            <a:ext cx="6942137" cy="1100138"/>
          </a:xfrm>
          <a:prstGeom prst="rect">
            <a:avLst/>
          </a:prstGeom>
          <a:noFill/>
          <a:ln w="9525">
            <a:noFill/>
            <a:miter lim="800000"/>
            <a:headEnd/>
            <a:tailEnd/>
          </a:ln>
        </p:spPr>
        <p:txBody>
          <a:bodyPr anchor="ctr">
            <a:spAutoFit/>
          </a:bodyPr>
          <a:lstStyle/>
          <a:p>
            <a:r>
              <a:rPr lang="fr-FR" altLang="fr-FR">
                <a:latin typeface="Aaux ProRegular OSF"/>
              </a:rPr>
              <a:t>Les axes de réflexion :</a:t>
            </a:r>
          </a:p>
          <a:p>
            <a:r>
              <a:rPr lang="fr-FR" altLang="fr-FR" sz="1600">
                <a:latin typeface="AauxPro OT Regular"/>
                <a:ea typeface="MS Mincho"/>
                <a:cs typeface="MS Mincho"/>
              </a:rPr>
              <a:t>Pour répondre à l’ensemble de divers enjeux, la Commune a engagé auprès de Toulouse Métropole trois études conjointes : </a:t>
            </a:r>
          </a:p>
          <a:p>
            <a:endParaRPr lang="fr-FR" altLang="fr-FR" sz="1600">
              <a:latin typeface="AauxPro OT Regular"/>
              <a:ea typeface="MS Mincho"/>
              <a:cs typeface="MS Mincho"/>
            </a:endParaRPr>
          </a:p>
        </p:txBody>
      </p:sp>
      <p:cxnSp>
        <p:nvCxnSpPr>
          <p:cNvPr id="15" name="Connecteur droit 14"/>
          <p:cNvCxnSpPr/>
          <p:nvPr/>
        </p:nvCxnSpPr>
        <p:spPr>
          <a:xfrm>
            <a:off x="4151313" y="-469900"/>
            <a:ext cx="0" cy="81661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EF677EE-BBC2-499B-8818-4C67879E7ECA}" type="slidenum">
              <a:rPr lang="fr-FR" smtClean="0"/>
              <a:pPr>
                <a:defRPr/>
              </a:pPr>
              <a:t>30</a:t>
            </a:fld>
            <a:endParaRPr lang="fr-FR" dirty="0"/>
          </a:p>
        </p:txBody>
      </p:sp>
      <p:sp>
        <p:nvSpPr>
          <p:cNvPr id="8" name="Espace réservé du numéro de diapositive 6"/>
          <p:cNvSpPr txBox="1">
            <a:spLocks/>
          </p:cNvSpPr>
          <p:nvPr/>
        </p:nvSpPr>
        <p:spPr>
          <a:xfrm>
            <a:off x="11215688" y="6419850"/>
            <a:ext cx="911225" cy="365125"/>
          </a:xfrm>
          <a:prstGeom prst="rect">
            <a:avLst/>
          </a:prstGeom>
        </p:spPr>
        <p:txBody>
          <a:bodyPr anchor="b"/>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1CA92745-01F4-4C4B-ADFE-B6CFB4E23D7B}" type="slidenum">
              <a:rPr lang="fr-FR" smtClean="0"/>
              <a:pPr>
                <a:defRPr/>
              </a:pPr>
              <a:t>30</a:t>
            </a:fld>
            <a:endParaRPr lang="fr-FR" dirty="0"/>
          </a:p>
        </p:txBody>
      </p:sp>
      <p:sp>
        <p:nvSpPr>
          <p:cNvPr id="40963" name="Rectangle 2"/>
          <p:cNvSpPr txBox="1">
            <a:spLocks/>
          </p:cNvSpPr>
          <p:nvPr/>
        </p:nvSpPr>
        <p:spPr bwMode="auto">
          <a:xfrm>
            <a:off x="1358900" y="-1588"/>
            <a:ext cx="10833100" cy="720726"/>
          </a:xfrm>
          <a:prstGeom prst="rect">
            <a:avLst/>
          </a:prstGeom>
          <a:solidFill>
            <a:schemeClr val="bg1"/>
          </a:solidFill>
          <a:ln w="9525">
            <a:noFill/>
            <a:miter lim="800000"/>
            <a:headEnd/>
            <a:tailEnd/>
          </a:ln>
        </p:spPr>
        <p:txBody>
          <a:bodyPr anchor="ctr"/>
          <a:lstStyle/>
          <a:p>
            <a:r>
              <a:rPr lang="fr-FR" sz="3200">
                <a:latin typeface="AauxPro OT Black"/>
              </a:rPr>
              <a:t>Un projet dans le temps</a:t>
            </a:r>
          </a:p>
        </p:txBody>
      </p:sp>
      <p:sp>
        <p:nvSpPr>
          <p:cNvPr id="40964" name="ZoneTexte 9"/>
          <p:cNvSpPr txBox="1">
            <a:spLocks noChangeArrowheads="1"/>
          </p:cNvSpPr>
          <p:nvPr/>
        </p:nvSpPr>
        <p:spPr bwMode="auto">
          <a:xfrm>
            <a:off x="457200" y="1074738"/>
            <a:ext cx="10182225" cy="366712"/>
          </a:xfrm>
          <a:prstGeom prst="rect">
            <a:avLst/>
          </a:prstGeom>
          <a:noFill/>
          <a:ln w="9525">
            <a:noFill/>
            <a:miter lim="800000"/>
            <a:headEnd/>
            <a:tailEnd/>
          </a:ln>
        </p:spPr>
        <p:txBody>
          <a:bodyPr>
            <a:spAutoFit/>
          </a:bodyPr>
          <a:lstStyle/>
          <a:p>
            <a:r>
              <a:rPr lang="fr-FR">
                <a:latin typeface="AauxPro OT Black"/>
              </a:rPr>
              <a:t>Temps 1 – Dans les 2 ans</a:t>
            </a:r>
            <a:endParaRPr lang="fr-FR">
              <a:latin typeface="Aaux ProRegular OSF"/>
            </a:endParaRPr>
          </a:p>
        </p:txBody>
      </p:sp>
      <p:sp>
        <p:nvSpPr>
          <p:cNvPr id="40965" name="ZoneTexte 11"/>
          <p:cNvSpPr txBox="1">
            <a:spLocks noChangeArrowheads="1"/>
          </p:cNvSpPr>
          <p:nvPr/>
        </p:nvSpPr>
        <p:spPr bwMode="auto">
          <a:xfrm>
            <a:off x="385763" y="1697038"/>
            <a:ext cx="3009900" cy="1279525"/>
          </a:xfrm>
          <a:prstGeom prst="rect">
            <a:avLst/>
          </a:prstGeom>
          <a:noFill/>
          <a:ln w="9525">
            <a:noFill/>
            <a:miter lim="800000"/>
            <a:headEnd/>
            <a:tailEnd/>
          </a:ln>
        </p:spPr>
        <p:txBody>
          <a:bodyPr>
            <a:spAutoFit/>
          </a:bodyPr>
          <a:lstStyle/>
          <a:p>
            <a:r>
              <a:rPr lang="fr-FR" sz="1200" u="sng">
                <a:latin typeface="AauxPro OT Regular"/>
              </a:rPr>
              <a:t>Aménagements viaires</a:t>
            </a:r>
          </a:p>
          <a:p>
            <a:endParaRPr lang="fr-FR" sz="1200" u="sng">
              <a:latin typeface="AauxPro OT Regular"/>
            </a:endParaRPr>
          </a:p>
          <a:p>
            <a:pPr>
              <a:buFont typeface="Arial" charset="0"/>
              <a:buChar char="•"/>
            </a:pPr>
            <a:r>
              <a:rPr lang="fr-FR" sz="1200">
                <a:latin typeface="AauxPro OT Regular"/>
              </a:rPr>
              <a:t>Réalisation du Réseau Express Vélo (REV)</a:t>
            </a:r>
          </a:p>
          <a:p>
            <a:pPr>
              <a:buFont typeface="Arial" charset="0"/>
              <a:buChar char="•"/>
            </a:pPr>
            <a:endParaRPr lang="fr-FR" sz="1200" u="sng">
              <a:latin typeface="AauxPro OT Regular"/>
            </a:endParaRPr>
          </a:p>
          <a:p>
            <a:endParaRPr lang="fr-FR">
              <a:solidFill>
                <a:srgbClr val="242424"/>
              </a:solidFill>
              <a:latin typeface="Calibri" pitchFamily="34" charset="0"/>
            </a:endParaRPr>
          </a:p>
        </p:txBody>
      </p:sp>
      <p:pic>
        <p:nvPicPr>
          <p:cNvPr id="40966" name="Image 4" descr="Une image contenant carte, Photographie aérienne, Vue plongeante, noir et blanc&#10;&#10;Description générée automatiquement"/>
          <p:cNvPicPr>
            <a:picLocks noChangeAspect="1"/>
          </p:cNvPicPr>
          <p:nvPr/>
        </p:nvPicPr>
        <p:blipFill>
          <a:blip r:embed="rId3"/>
          <a:srcRect/>
          <a:stretch>
            <a:fillRect/>
          </a:stretch>
        </p:blipFill>
        <p:spPr bwMode="auto">
          <a:xfrm>
            <a:off x="3594100" y="1563688"/>
            <a:ext cx="8077200" cy="4743450"/>
          </a:xfrm>
          <a:prstGeom prst="rect">
            <a:avLst/>
          </a:prstGeom>
          <a:noFill/>
          <a:ln w="9525">
            <a:noFill/>
            <a:miter lim="800000"/>
            <a:headEnd/>
            <a:tailEnd/>
          </a:ln>
        </p:spPr>
      </p:pic>
      <p:sp>
        <p:nvSpPr>
          <p:cNvPr id="13" name="Forme libre : forme 12"/>
          <p:cNvSpPr/>
          <p:nvPr/>
        </p:nvSpPr>
        <p:spPr>
          <a:xfrm>
            <a:off x="3578225" y="4294188"/>
            <a:ext cx="4551363" cy="168275"/>
          </a:xfrm>
          <a:custGeom>
            <a:avLst/>
            <a:gdLst>
              <a:gd name="connsiteX0" fmla="*/ 0 w 4552122"/>
              <a:gd name="connsiteY0" fmla="*/ 39757 h 168966"/>
              <a:gd name="connsiteX1" fmla="*/ 218661 w 4552122"/>
              <a:gd name="connsiteY1" fmla="*/ 0 h 168966"/>
              <a:gd name="connsiteX2" fmla="*/ 566530 w 4552122"/>
              <a:gd name="connsiteY2" fmla="*/ 119270 h 168966"/>
              <a:gd name="connsiteX3" fmla="*/ 755374 w 4552122"/>
              <a:gd name="connsiteY3" fmla="*/ 168966 h 168966"/>
              <a:gd name="connsiteX4" fmla="*/ 4552122 w 4552122"/>
              <a:gd name="connsiteY4" fmla="*/ 149087 h 16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122" h="168966">
                <a:moveTo>
                  <a:pt x="0" y="39757"/>
                </a:moveTo>
                <a:lnTo>
                  <a:pt x="218661" y="0"/>
                </a:lnTo>
                <a:lnTo>
                  <a:pt x="566530" y="119270"/>
                </a:lnTo>
                <a:lnTo>
                  <a:pt x="755374" y="168966"/>
                </a:lnTo>
                <a:lnTo>
                  <a:pt x="4552122" y="149087"/>
                </a:lnTo>
              </a:path>
            </a:pathLst>
          </a:cu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C07DE9A4-DDB9-40A0-8C81-39FF2CDBBB5D}" type="slidenum">
              <a:rPr lang="fr-FR" smtClean="0"/>
              <a:pPr>
                <a:defRPr/>
              </a:pPr>
              <a:t>31</a:t>
            </a:fld>
            <a:endParaRPr lang="fr-FR" dirty="0"/>
          </a:p>
        </p:txBody>
      </p:sp>
      <p:sp>
        <p:nvSpPr>
          <p:cNvPr id="8" name="Espace réservé du numéro de diapositive 6"/>
          <p:cNvSpPr txBox="1">
            <a:spLocks/>
          </p:cNvSpPr>
          <p:nvPr/>
        </p:nvSpPr>
        <p:spPr>
          <a:xfrm>
            <a:off x="11215688" y="6419850"/>
            <a:ext cx="911225" cy="365125"/>
          </a:xfrm>
          <a:prstGeom prst="rect">
            <a:avLst/>
          </a:prstGeom>
        </p:spPr>
        <p:txBody>
          <a:bodyPr anchor="b"/>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BA320F1D-D59C-49FC-A949-5068FA46F498}" type="slidenum">
              <a:rPr lang="fr-FR" smtClean="0"/>
              <a:pPr>
                <a:defRPr/>
              </a:pPr>
              <a:t>31</a:t>
            </a:fld>
            <a:endParaRPr lang="fr-FR" dirty="0"/>
          </a:p>
        </p:txBody>
      </p:sp>
      <p:sp>
        <p:nvSpPr>
          <p:cNvPr id="43011" name="Rectangle 2"/>
          <p:cNvSpPr txBox="1">
            <a:spLocks/>
          </p:cNvSpPr>
          <p:nvPr/>
        </p:nvSpPr>
        <p:spPr bwMode="auto">
          <a:xfrm>
            <a:off x="1358900" y="-1588"/>
            <a:ext cx="10833100" cy="720726"/>
          </a:xfrm>
          <a:prstGeom prst="rect">
            <a:avLst/>
          </a:prstGeom>
          <a:solidFill>
            <a:schemeClr val="bg1"/>
          </a:solidFill>
          <a:ln w="9525">
            <a:noFill/>
            <a:miter lim="800000"/>
            <a:headEnd/>
            <a:tailEnd/>
          </a:ln>
        </p:spPr>
        <p:txBody>
          <a:bodyPr anchor="ctr"/>
          <a:lstStyle/>
          <a:p>
            <a:r>
              <a:rPr lang="fr-FR" sz="3200">
                <a:latin typeface="AauxPro OT Black"/>
              </a:rPr>
              <a:t>Un projet dans le temps</a:t>
            </a:r>
          </a:p>
        </p:txBody>
      </p:sp>
      <p:sp>
        <p:nvSpPr>
          <p:cNvPr id="43012" name="ZoneTexte 9"/>
          <p:cNvSpPr txBox="1">
            <a:spLocks noChangeArrowheads="1"/>
          </p:cNvSpPr>
          <p:nvPr/>
        </p:nvSpPr>
        <p:spPr bwMode="auto">
          <a:xfrm>
            <a:off x="457200" y="1074738"/>
            <a:ext cx="10182225" cy="369887"/>
          </a:xfrm>
          <a:prstGeom prst="rect">
            <a:avLst/>
          </a:prstGeom>
          <a:noFill/>
          <a:ln w="9525">
            <a:noFill/>
            <a:miter lim="800000"/>
            <a:headEnd/>
            <a:tailEnd/>
          </a:ln>
        </p:spPr>
        <p:txBody>
          <a:bodyPr>
            <a:spAutoFit/>
          </a:bodyPr>
          <a:lstStyle/>
          <a:p>
            <a:r>
              <a:rPr lang="fr-FR">
                <a:latin typeface="AauxPro OT Black"/>
              </a:rPr>
              <a:t>Temps 2 – Entre 2 et 5 ans</a:t>
            </a:r>
            <a:endParaRPr lang="fr-FR">
              <a:latin typeface="Aaux ProRegular OSF"/>
            </a:endParaRPr>
          </a:p>
        </p:txBody>
      </p:sp>
      <p:sp>
        <p:nvSpPr>
          <p:cNvPr id="43013" name="ZoneTexte 11"/>
          <p:cNvSpPr txBox="1">
            <a:spLocks noChangeArrowheads="1"/>
          </p:cNvSpPr>
          <p:nvPr/>
        </p:nvSpPr>
        <p:spPr bwMode="auto">
          <a:xfrm>
            <a:off x="385763" y="1697038"/>
            <a:ext cx="3009900" cy="2282825"/>
          </a:xfrm>
          <a:prstGeom prst="rect">
            <a:avLst/>
          </a:prstGeom>
          <a:noFill/>
          <a:ln w="9525">
            <a:noFill/>
            <a:miter lim="800000"/>
            <a:headEnd/>
            <a:tailEnd/>
          </a:ln>
        </p:spPr>
        <p:txBody>
          <a:bodyPr>
            <a:spAutoFit/>
          </a:bodyPr>
          <a:lstStyle/>
          <a:p>
            <a:r>
              <a:rPr lang="fr-FR" sz="1200" u="sng">
                <a:latin typeface="AauxPro OT Regular"/>
              </a:rPr>
              <a:t>Aménagements viaires</a:t>
            </a:r>
          </a:p>
          <a:p>
            <a:pPr>
              <a:buFont typeface="Arial" charset="0"/>
              <a:buChar char="•"/>
            </a:pPr>
            <a:endParaRPr lang="fr-FR" sz="1200" u="sng">
              <a:latin typeface="AauxPro OT Regular"/>
            </a:endParaRPr>
          </a:p>
          <a:p>
            <a:pPr>
              <a:buFont typeface="Arial" charset="0"/>
              <a:buChar char="•"/>
            </a:pPr>
            <a:r>
              <a:rPr lang="fr-FR" sz="1200">
                <a:latin typeface="AauxPro OT Regular"/>
              </a:rPr>
              <a:t>Prolongement de la rue du Stade</a:t>
            </a:r>
          </a:p>
          <a:p>
            <a:pPr>
              <a:buFont typeface="Arial" charset="0"/>
              <a:buChar char="•"/>
            </a:pPr>
            <a:r>
              <a:rPr lang="fr-FR" sz="1200">
                <a:latin typeface="AauxPro OT Regular"/>
              </a:rPr>
              <a:t>Nouveau carrefour sur la route de Lavaur</a:t>
            </a:r>
          </a:p>
          <a:p>
            <a:pPr>
              <a:buFont typeface="Arial" charset="0"/>
              <a:buChar char="•"/>
            </a:pPr>
            <a:r>
              <a:rPr lang="fr-FR" sz="1200">
                <a:latin typeface="AauxPro OT Regular"/>
              </a:rPr>
              <a:t>Dévoiement d’un tronçon de la route de Mondouzil</a:t>
            </a:r>
          </a:p>
          <a:p>
            <a:pPr>
              <a:buFont typeface="Arial" charset="0"/>
              <a:buChar char="•"/>
            </a:pPr>
            <a:endParaRPr lang="fr-FR" sz="1200" u="sng">
              <a:latin typeface="AauxPro OT Regular"/>
            </a:endParaRPr>
          </a:p>
          <a:p>
            <a:endParaRPr lang="fr-FR" sz="1200" u="sng">
              <a:latin typeface="AauxPro OT Regular"/>
            </a:endParaRPr>
          </a:p>
          <a:p>
            <a:r>
              <a:rPr lang="fr-FR" sz="1200" u="sng">
                <a:latin typeface="AauxPro OT Regular"/>
              </a:rPr>
              <a:t>Mutation urbaine</a:t>
            </a:r>
          </a:p>
          <a:p>
            <a:endParaRPr lang="fr-FR" sz="1200" u="sng">
              <a:latin typeface="AauxPro OT Regular"/>
            </a:endParaRPr>
          </a:p>
          <a:p>
            <a:pPr>
              <a:buFont typeface="Arial" charset="0"/>
              <a:buChar char="•"/>
            </a:pPr>
            <a:r>
              <a:rPr lang="fr-FR" sz="1200">
                <a:latin typeface="AauxPro OT Regular"/>
              </a:rPr>
              <a:t>Opération secteur 1</a:t>
            </a:r>
          </a:p>
        </p:txBody>
      </p:sp>
      <p:pic>
        <p:nvPicPr>
          <p:cNvPr id="43014" name="Image 4"/>
          <p:cNvPicPr>
            <a:picLocks noChangeAspect="1"/>
          </p:cNvPicPr>
          <p:nvPr/>
        </p:nvPicPr>
        <p:blipFill>
          <a:blip r:embed="rId3"/>
          <a:srcRect/>
          <a:stretch>
            <a:fillRect/>
          </a:stretch>
        </p:blipFill>
        <p:spPr bwMode="auto">
          <a:xfrm>
            <a:off x="3594100" y="1563688"/>
            <a:ext cx="8077200" cy="4743450"/>
          </a:xfrm>
          <a:prstGeom prst="rect">
            <a:avLst/>
          </a:prstGeom>
          <a:noFill/>
          <a:ln w="9525">
            <a:noFill/>
            <a:miter lim="800000"/>
            <a:headEnd/>
            <a:tailEnd/>
          </a:ln>
        </p:spPr>
      </p:pic>
      <p:sp>
        <p:nvSpPr>
          <p:cNvPr id="6" name="Forme libre : forme 5"/>
          <p:cNvSpPr/>
          <p:nvPr/>
        </p:nvSpPr>
        <p:spPr>
          <a:xfrm>
            <a:off x="3578225" y="4294188"/>
            <a:ext cx="4551363" cy="168275"/>
          </a:xfrm>
          <a:custGeom>
            <a:avLst/>
            <a:gdLst>
              <a:gd name="connsiteX0" fmla="*/ 0 w 4552122"/>
              <a:gd name="connsiteY0" fmla="*/ 39757 h 168966"/>
              <a:gd name="connsiteX1" fmla="*/ 218661 w 4552122"/>
              <a:gd name="connsiteY1" fmla="*/ 0 h 168966"/>
              <a:gd name="connsiteX2" fmla="*/ 566530 w 4552122"/>
              <a:gd name="connsiteY2" fmla="*/ 119270 h 168966"/>
              <a:gd name="connsiteX3" fmla="*/ 755374 w 4552122"/>
              <a:gd name="connsiteY3" fmla="*/ 168966 h 168966"/>
              <a:gd name="connsiteX4" fmla="*/ 4552122 w 4552122"/>
              <a:gd name="connsiteY4" fmla="*/ 149087 h 16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122" h="168966">
                <a:moveTo>
                  <a:pt x="0" y="39757"/>
                </a:moveTo>
                <a:lnTo>
                  <a:pt x="218661" y="0"/>
                </a:lnTo>
                <a:lnTo>
                  <a:pt x="566530" y="119270"/>
                </a:lnTo>
                <a:lnTo>
                  <a:pt x="755374" y="168966"/>
                </a:lnTo>
                <a:lnTo>
                  <a:pt x="4552122" y="149087"/>
                </a:lnTo>
              </a:path>
            </a:pathLst>
          </a:cu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Forme libre : forme 10"/>
          <p:cNvSpPr/>
          <p:nvPr/>
        </p:nvSpPr>
        <p:spPr>
          <a:xfrm>
            <a:off x="5391150" y="4710113"/>
            <a:ext cx="1209675" cy="561975"/>
          </a:xfrm>
          <a:custGeom>
            <a:avLst/>
            <a:gdLst>
              <a:gd name="connsiteX0" fmla="*/ 0 w 1209675"/>
              <a:gd name="connsiteY0" fmla="*/ 0 h 561975"/>
              <a:gd name="connsiteX1" fmla="*/ 1209675 w 1209675"/>
              <a:gd name="connsiteY1" fmla="*/ 0 h 561975"/>
              <a:gd name="connsiteX2" fmla="*/ 1200150 w 1209675"/>
              <a:gd name="connsiteY2" fmla="*/ 561975 h 561975"/>
              <a:gd name="connsiteX3" fmla="*/ 80963 w 1209675"/>
              <a:gd name="connsiteY3" fmla="*/ 161925 h 561975"/>
              <a:gd name="connsiteX4" fmla="*/ 0 w 1209675"/>
              <a:gd name="connsiteY4" fmla="*/ 147637 h 561975"/>
              <a:gd name="connsiteX5" fmla="*/ 0 w 1209675"/>
              <a:gd name="connsiteY5"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675" h="561975">
                <a:moveTo>
                  <a:pt x="0" y="0"/>
                </a:moveTo>
                <a:lnTo>
                  <a:pt x="1209675" y="0"/>
                </a:lnTo>
                <a:lnTo>
                  <a:pt x="1200150" y="561975"/>
                </a:lnTo>
                <a:lnTo>
                  <a:pt x="80963" y="161925"/>
                </a:lnTo>
                <a:lnTo>
                  <a:pt x="0" y="147637"/>
                </a:lnTo>
                <a:lnTo>
                  <a:pt x="0" y="0"/>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Heptagone 12"/>
          <p:cNvSpPr/>
          <p:nvPr/>
        </p:nvSpPr>
        <p:spPr>
          <a:xfrm>
            <a:off x="5786438" y="4710113"/>
            <a:ext cx="309562" cy="309562"/>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a:solidFill>
                  <a:srgbClr val="FFFFFF"/>
                </a:solidFill>
                <a:cs typeface="Arial" charset="0"/>
              </a:rPr>
              <a:t>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B2D023B3-8E64-4CF8-9342-AE8E2D5AEEC7}" type="slidenum">
              <a:rPr lang="fr-FR" smtClean="0"/>
              <a:pPr>
                <a:defRPr/>
              </a:pPr>
              <a:t>32</a:t>
            </a:fld>
            <a:endParaRPr lang="fr-FR" dirty="0"/>
          </a:p>
        </p:txBody>
      </p:sp>
      <p:sp>
        <p:nvSpPr>
          <p:cNvPr id="8" name="Espace réservé du numéro de diapositive 6"/>
          <p:cNvSpPr txBox="1">
            <a:spLocks/>
          </p:cNvSpPr>
          <p:nvPr/>
        </p:nvSpPr>
        <p:spPr>
          <a:xfrm>
            <a:off x="11215688" y="6419850"/>
            <a:ext cx="911225" cy="365125"/>
          </a:xfrm>
          <a:prstGeom prst="rect">
            <a:avLst/>
          </a:prstGeom>
        </p:spPr>
        <p:txBody>
          <a:bodyPr anchor="b"/>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1ACF9BD7-3006-44C0-A4D8-4060BF67EB10}" type="slidenum">
              <a:rPr lang="fr-FR" smtClean="0"/>
              <a:pPr>
                <a:defRPr/>
              </a:pPr>
              <a:t>32</a:t>
            </a:fld>
            <a:endParaRPr lang="fr-FR" dirty="0"/>
          </a:p>
        </p:txBody>
      </p:sp>
      <p:sp>
        <p:nvSpPr>
          <p:cNvPr id="45059" name="Rectangle 2"/>
          <p:cNvSpPr txBox="1">
            <a:spLocks/>
          </p:cNvSpPr>
          <p:nvPr/>
        </p:nvSpPr>
        <p:spPr bwMode="auto">
          <a:xfrm>
            <a:off x="1358900" y="-1588"/>
            <a:ext cx="10833100" cy="720726"/>
          </a:xfrm>
          <a:prstGeom prst="rect">
            <a:avLst/>
          </a:prstGeom>
          <a:solidFill>
            <a:schemeClr val="bg1"/>
          </a:solidFill>
          <a:ln w="9525">
            <a:noFill/>
            <a:miter lim="800000"/>
            <a:headEnd/>
            <a:tailEnd/>
          </a:ln>
        </p:spPr>
        <p:txBody>
          <a:bodyPr anchor="ctr"/>
          <a:lstStyle/>
          <a:p>
            <a:r>
              <a:rPr lang="fr-FR" sz="3200">
                <a:latin typeface="AauxPro OT Black"/>
              </a:rPr>
              <a:t>Un projet dans le temps</a:t>
            </a:r>
          </a:p>
        </p:txBody>
      </p:sp>
      <p:sp>
        <p:nvSpPr>
          <p:cNvPr id="45060" name="ZoneTexte 9"/>
          <p:cNvSpPr txBox="1">
            <a:spLocks noChangeArrowheads="1"/>
          </p:cNvSpPr>
          <p:nvPr/>
        </p:nvSpPr>
        <p:spPr bwMode="auto">
          <a:xfrm>
            <a:off x="457200" y="1074738"/>
            <a:ext cx="10182225" cy="369887"/>
          </a:xfrm>
          <a:prstGeom prst="rect">
            <a:avLst/>
          </a:prstGeom>
          <a:noFill/>
          <a:ln w="9525">
            <a:noFill/>
            <a:miter lim="800000"/>
            <a:headEnd/>
            <a:tailEnd/>
          </a:ln>
        </p:spPr>
        <p:txBody>
          <a:bodyPr>
            <a:spAutoFit/>
          </a:bodyPr>
          <a:lstStyle/>
          <a:p>
            <a:r>
              <a:rPr lang="fr-FR">
                <a:latin typeface="AauxPro OT Black"/>
              </a:rPr>
              <a:t>Temps 3 – Entre 5 et 10 ans</a:t>
            </a:r>
            <a:endParaRPr lang="fr-FR">
              <a:latin typeface="Aaux ProRegular OSF"/>
            </a:endParaRPr>
          </a:p>
        </p:txBody>
      </p:sp>
      <p:sp>
        <p:nvSpPr>
          <p:cNvPr id="45061" name="ZoneTexte 11"/>
          <p:cNvSpPr txBox="1">
            <a:spLocks noChangeArrowheads="1"/>
          </p:cNvSpPr>
          <p:nvPr/>
        </p:nvSpPr>
        <p:spPr bwMode="auto">
          <a:xfrm>
            <a:off x="385763" y="1697038"/>
            <a:ext cx="3009900" cy="3743325"/>
          </a:xfrm>
          <a:prstGeom prst="rect">
            <a:avLst/>
          </a:prstGeom>
          <a:noFill/>
          <a:ln w="9525">
            <a:noFill/>
            <a:miter lim="800000"/>
            <a:headEnd/>
            <a:tailEnd/>
          </a:ln>
        </p:spPr>
        <p:txBody>
          <a:bodyPr>
            <a:spAutoFit/>
          </a:bodyPr>
          <a:lstStyle/>
          <a:p>
            <a:r>
              <a:rPr lang="fr-FR" sz="1200" u="sng">
                <a:latin typeface="AauxPro OT Regular"/>
              </a:rPr>
              <a:t>Aménagements viaires</a:t>
            </a:r>
          </a:p>
          <a:p>
            <a:pPr>
              <a:buFont typeface="Arial" charset="0"/>
              <a:buChar char="•"/>
            </a:pPr>
            <a:endParaRPr lang="fr-FR" sz="1200" u="sng">
              <a:latin typeface="AauxPro OT Regular"/>
            </a:endParaRPr>
          </a:p>
          <a:p>
            <a:pPr>
              <a:buFont typeface="Arial" charset="0"/>
              <a:buChar char="•"/>
            </a:pPr>
            <a:r>
              <a:rPr lang="fr-FR" sz="1200">
                <a:latin typeface="AauxPro OT Regular"/>
              </a:rPr>
              <a:t>Réalisation du giratoire sur la route de Lavaur et aménagements des abords</a:t>
            </a:r>
          </a:p>
          <a:p>
            <a:pPr>
              <a:buFont typeface="Arial" charset="0"/>
              <a:buChar char="•"/>
            </a:pPr>
            <a:r>
              <a:rPr lang="fr-FR" sz="1200">
                <a:latin typeface="AauxPro OT Regular"/>
              </a:rPr>
              <a:t>Apaisement de la route de Lavaur (suppression des glissières, végétalisation…)</a:t>
            </a:r>
          </a:p>
          <a:p>
            <a:pPr>
              <a:buFont typeface="Arial" charset="0"/>
              <a:buChar char="•"/>
            </a:pPr>
            <a:endParaRPr lang="fr-FR" sz="1200" u="sng">
              <a:latin typeface="AauxPro OT Regular"/>
            </a:endParaRPr>
          </a:p>
          <a:p>
            <a:pPr>
              <a:buFont typeface="Arial" charset="0"/>
              <a:buChar char="•"/>
            </a:pPr>
            <a:endParaRPr lang="fr-FR" sz="1200" u="sng">
              <a:latin typeface="AauxPro OT Regular"/>
            </a:endParaRPr>
          </a:p>
          <a:p>
            <a:r>
              <a:rPr lang="fr-FR" sz="1200" u="sng">
                <a:latin typeface="AauxPro OT Regular"/>
              </a:rPr>
              <a:t>Mutation urbaine </a:t>
            </a:r>
          </a:p>
          <a:p>
            <a:endParaRPr lang="fr-FR" sz="1200" u="sng">
              <a:latin typeface="AauxPro OT Regular"/>
            </a:endParaRPr>
          </a:p>
          <a:p>
            <a:pPr>
              <a:buFont typeface="Arial" charset="0"/>
              <a:buChar char="•"/>
            </a:pPr>
            <a:r>
              <a:rPr lang="fr-FR" sz="1200">
                <a:latin typeface="AauxPro OT Regular"/>
              </a:rPr>
              <a:t>Opération secteur 2</a:t>
            </a:r>
          </a:p>
          <a:p>
            <a:pPr>
              <a:buFont typeface="Arial" charset="0"/>
              <a:buChar char="•"/>
            </a:pPr>
            <a:endParaRPr lang="fr-FR" sz="1200">
              <a:latin typeface="AauxPro OT Regular"/>
            </a:endParaRPr>
          </a:p>
          <a:p>
            <a:r>
              <a:rPr lang="fr-FR" sz="1200" u="sng">
                <a:latin typeface="AauxPro OT Regular"/>
              </a:rPr>
              <a:t>Espaces publics</a:t>
            </a:r>
          </a:p>
          <a:p>
            <a:endParaRPr lang="fr-FR" sz="1200">
              <a:latin typeface="AauxPro OT Regular"/>
            </a:endParaRPr>
          </a:p>
          <a:p>
            <a:pPr>
              <a:buFont typeface="Arial" charset="0"/>
              <a:buChar char="•"/>
            </a:pPr>
            <a:r>
              <a:rPr lang="fr-FR" sz="1200">
                <a:latin typeface="AauxPro OT Regular"/>
              </a:rPr>
              <a:t>Aménagement du parvis de la mairie et de l’école</a:t>
            </a:r>
          </a:p>
          <a:p>
            <a:pPr>
              <a:buFont typeface="Arial" charset="0"/>
              <a:buChar char="•"/>
            </a:pPr>
            <a:r>
              <a:rPr lang="fr-FR" sz="1200">
                <a:latin typeface="AauxPro OT Regular"/>
              </a:rPr>
              <a:t>Valorisation du parc de l’église et du parking communal</a:t>
            </a:r>
          </a:p>
          <a:p>
            <a:pPr>
              <a:buFont typeface="Arial" charset="0"/>
              <a:buChar char="•"/>
            </a:pPr>
            <a:endParaRPr lang="fr-FR" sz="1200">
              <a:latin typeface="AauxPro OT Regular"/>
            </a:endParaRPr>
          </a:p>
        </p:txBody>
      </p:sp>
      <p:pic>
        <p:nvPicPr>
          <p:cNvPr id="45062" name="Image 1"/>
          <p:cNvPicPr>
            <a:picLocks noChangeAspect="1"/>
          </p:cNvPicPr>
          <p:nvPr/>
        </p:nvPicPr>
        <p:blipFill>
          <a:blip r:embed="rId3"/>
          <a:srcRect/>
          <a:stretch>
            <a:fillRect/>
          </a:stretch>
        </p:blipFill>
        <p:spPr bwMode="auto">
          <a:xfrm>
            <a:off x="3594100" y="1563688"/>
            <a:ext cx="8077200" cy="4743450"/>
          </a:xfrm>
          <a:prstGeom prst="rect">
            <a:avLst/>
          </a:prstGeom>
          <a:noFill/>
          <a:ln w="9525">
            <a:noFill/>
            <a:miter lim="800000"/>
            <a:headEnd/>
            <a:tailEnd/>
          </a:ln>
        </p:spPr>
      </p:pic>
      <p:sp>
        <p:nvSpPr>
          <p:cNvPr id="3" name="Forme libre : forme 2"/>
          <p:cNvSpPr/>
          <p:nvPr/>
        </p:nvSpPr>
        <p:spPr>
          <a:xfrm>
            <a:off x="3578225" y="4294188"/>
            <a:ext cx="4551363" cy="168275"/>
          </a:xfrm>
          <a:custGeom>
            <a:avLst/>
            <a:gdLst>
              <a:gd name="connsiteX0" fmla="*/ 0 w 4552122"/>
              <a:gd name="connsiteY0" fmla="*/ 39757 h 168966"/>
              <a:gd name="connsiteX1" fmla="*/ 218661 w 4552122"/>
              <a:gd name="connsiteY1" fmla="*/ 0 h 168966"/>
              <a:gd name="connsiteX2" fmla="*/ 566530 w 4552122"/>
              <a:gd name="connsiteY2" fmla="*/ 119270 h 168966"/>
              <a:gd name="connsiteX3" fmla="*/ 755374 w 4552122"/>
              <a:gd name="connsiteY3" fmla="*/ 168966 h 168966"/>
              <a:gd name="connsiteX4" fmla="*/ 4552122 w 4552122"/>
              <a:gd name="connsiteY4" fmla="*/ 149087 h 16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122" h="168966">
                <a:moveTo>
                  <a:pt x="0" y="39757"/>
                </a:moveTo>
                <a:lnTo>
                  <a:pt x="218661" y="0"/>
                </a:lnTo>
                <a:lnTo>
                  <a:pt x="566530" y="119270"/>
                </a:lnTo>
                <a:lnTo>
                  <a:pt x="755374" y="168966"/>
                </a:lnTo>
                <a:lnTo>
                  <a:pt x="4552122" y="149087"/>
                </a:lnTo>
              </a:path>
            </a:pathLst>
          </a:cu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Forme libre : forme 3"/>
          <p:cNvSpPr/>
          <p:nvPr/>
        </p:nvSpPr>
        <p:spPr>
          <a:xfrm>
            <a:off x="5391150" y="4710113"/>
            <a:ext cx="1209675" cy="561975"/>
          </a:xfrm>
          <a:custGeom>
            <a:avLst/>
            <a:gdLst>
              <a:gd name="connsiteX0" fmla="*/ 0 w 1209675"/>
              <a:gd name="connsiteY0" fmla="*/ 0 h 561975"/>
              <a:gd name="connsiteX1" fmla="*/ 1209675 w 1209675"/>
              <a:gd name="connsiteY1" fmla="*/ 0 h 561975"/>
              <a:gd name="connsiteX2" fmla="*/ 1200150 w 1209675"/>
              <a:gd name="connsiteY2" fmla="*/ 561975 h 561975"/>
              <a:gd name="connsiteX3" fmla="*/ 80963 w 1209675"/>
              <a:gd name="connsiteY3" fmla="*/ 161925 h 561975"/>
              <a:gd name="connsiteX4" fmla="*/ 0 w 1209675"/>
              <a:gd name="connsiteY4" fmla="*/ 147637 h 561975"/>
              <a:gd name="connsiteX5" fmla="*/ 0 w 1209675"/>
              <a:gd name="connsiteY5"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675" h="561975">
                <a:moveTo>
                  <a:pt x="0" y="0"/>
                </a:moveTo>
                <a:lnTo>
                  <a:pt x="1209675" y="0"/>
                </a:lnTo>
                <a:lnTo>
                  <a:pt x="1200150" y="561975"/>
                </a:lnTo>
                <a:lnTo>
                  <a:pt x="80963" y="161925"/>
                </a:lnTo>
                <a:lnTo>
                  <a:pt x="0" y="147637"/>
                </a:lnTo>
                <a:lnTo>
                  <a:pt x="0" y="0"/>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Forme libre : forme 4"/>
          <p:cNvSpPr/>
          <p:nvPr/>
        </p:nvSpPr>
        <p:spPr>
          <a:xfrm>
            <a:off x="6007100" y="1987550"/>
            <a:ext cx="1504950" cy="1143000"/>
          </a:xfrm>
          <a:custGeom>
            <a:avLst/>
            <a:gdLst>
              <a:gd name="connsiteX0" fmla="*/ 0 w 1504950"/>
              <a:gd name="connsiteY0" fmla="*/ 869950 h 1143000"/>
              <a:gd name="connsiteX1" fmla="*/ 381000 w 1504950"/>
              <a:gd name="connsiteY1" fmla="*/ 349250 h 1143000"/>
              <a:gd name="connsiteX2" fmla="*/ 438150 w 1504950"/>
              <a:gd name="connsiteY2" fmla="*/ 438150 h 1143000"/>
              <a:gd name="connsiteX3" fmla="*/ 984250 w 1504950"/>
              <a:gd name="connsiteY3" fmla="*/ 0 h 1143000"/>
              <a:gd name="connsiteX4" fmla="*/ 1416050 w 1504950"/>
              <a:gd name="connsiteY4" fmla="*/ 615950 h 1143000"/>
              <a:gd name="connsiteX5" fmla="*/ 1504950 w 1504950"/>
              <a:gd name="connsiteY5" fmla="*/ 762000 h 1143000"/>
              <a:gd name="connsiteX6" fmla="*/ 1397000 w 1504950"/>
              <a:gd name="connsiteY6" fmla="*/ 844550 h 1143000"/>
              <a:gd name="connsiteX7" fmla="*/ 1155700 w 1504950"/>
              <a:gd name="connsiteY7" fmla="*/ 698500 h 1143000"/>
              <a:gd name="connsiteX8" fmla="*/ 1035050 w 1504950"/>
              <a:gd name="connsiteY8" fmla="*/ 1143000 h 1143000"/>
              <a:gd name="connsiteX9" fmla="*/ 374650 w 1504950"/>
              <a:gd name="connsiteY9" fmla="*/ 1022350 h 1143000"/>
              <a:gd name="connsiteX10" fmla="*/ 6350 w 1504950"/>
              <a:gd name="connsiteY10" fmla="*/ 1003300 h 1143000"/>
              <a:gd name="connsiteX11" fmla="*/ 0 w 1504950"/>
              <a:gd name="connsiteY11" fmla="*/ 86995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4950" h="1143000">
                <a:moveTo>
                  <a:pt x="0" y="869950"/>
                </a:moveTo>
                <a:lnTo>
                  <a:pt x="381000" y="349250"/>
                </a:lnTo>
                <a:lnTo>
                  <a:pt x="438150" y="438150"/>
                </a:lnTo>
                <a:lnTo>
                  <a:pt x="984250" y="0"/>
                </a:lnTo>
                <a:lnTo>
                  <a:pt x="1416050" y="615950"/>
                </a:lnTo>
                <a:lnTo>
                  <a:pt x="1504950" y="762000"/>
                </a:lnTo>
                <a:lnTo>
                  <a:pt x="1397000" y="844550"/>
                </a:lnTo>
                <a:lnTo>
                  <a:pt x="1155700" y="698500"/>
                </a:lnTo>
                <a:lnTo>
                  <a:pt x="1035050" y="1143000"/>
                </a:lnTo>
                <a:lnTo>
                  <a:pt x="374650" y="1022350"/>
                </a:lnTo>
                <a:lnTo>
                  <a:pt x="6350" y="1003300"/>
                </a:lnTo>
                <a:lnTo>
                  <a:pt x="0" y="869950"/>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Forme libre : forme 5"/>
          <p:cNvSpPr/>
          <p:nvPr/>
        </p:nvSpPr>
        <p:spPr>
          <a:xfrm>
            <a:off x="4394200" y="3663950"/>
            <a:ext cx="1701800" cy="857250"/>
          </a:xfrm>
          <a:custGeom>
            <a:avLst/>
            <a:gdLst>
              <a:gd name="connsiteX0" fmla="*/ 539750 w 1701800"/>
              <a:gd name="connsiteY0" fmla="*/ 12700 h 857250"/>
              <a:gd name="connsiteX1" fmla="*/ 1701800 w 1701800"/>
              <a:gd name="connsiteY1" fmla="*/ 0 h 857250"/>
              <a:gd name="connsiteX2" fmla="*/ 1701800 w 1701800"/>
              <a:gd name="connsiteY2" fmla="*/ 692150 h 857250"/>
              <a:gd name="connsiteX3" fmla="*/ 330200 w 1701800"/>
              <a:gd name="connsiteY3" fmla="*/ 698500 h 857250"/>
              <a:gd name="connsiteX4" fmla="*/ 311150 w 1701800"/>
              <a:gd name="connsiteY4" fmla="*/ 749300 h 857250"/>
              <a:gd name="connsiteX5" fmla="*/ 298450 w 1701800"/>
              <a:gd name="connsiteY5" fmla="*/ 838200 h 857250"/>
              <a:gd name="connsiteX6" fmla="*/ 0 w 1701800"/>
              <a:gd name="connsiteY6" fmla="*/ 857250 h 857250"/>
              <a:gd name="connsiteX7" fmla="*/ 539750 w 1701800"/>
              <a:gd name="connsiteY7" fmla="*/ 1270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800" h="857250">
                <a:moveTo>
                  <a:pt x="539750" y="12700"/>
                </a:moveTo>
                <a:lnTo>
                  <a:pt x="1701800" y="0"/>
                </a:lnTo>
                <a:lnTo>
                  <a:pt x="1701800" y="692150"/>
                </a:lnTo>
                <a:lnTo>
                  <a:pt x="330200" y="698500"/>
                </a:lnTo>
                <a:lnTo>
                  <a:pt x="311150" y="749300"/>
                </a:lnTo>
                <a:lnTo>
                  <a:pt x="298450" y="838200"/>
                </a:lnTo>
                <a:lnTo>
                  <a:pt x="0" y="857250"/>
                </a:lnTo>
                <a:lnTo>
                  <a:pt x="539750" y="12700"/>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9" name="Heptagone 18"/>
          <p:cNvSpPr/>
          <p:nvPr/>
        </p:nvSpPr>
        <p:spPr>
          <a:xfrm>
            <a:off x="6591300" y="2381250"/>
            <a:ext cx="393700" cy="336550"/>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EF164E67-8E45-40D4-8052-3A3BED9EB71A}" type="slidenum">
              <a:rPr lang="fr-FR" smtClean="0"/>
              <a:pPr>
                <a:defRPr/>
              </a:pPr>
              <a:t>33</a:t>
            </a:fld>
            <a:endParaRPr lang="fr-FR" dirty="0"/>
          </a:p>
        </p:txBody>
      </p:sp>
      <p:sp>
        <p:nvSpPr>
          <p:cNvPr id="8" name="Espace réservé du numéro de diapositive 6"/>
          <p:cNvSpPr txBox="1">
            <a:spLocks/>
          </p:cNvSpPr>
          <p:nvPr/>
        </p:nvSpPr>
        <p:spPr>
          <a:xfrm>
            <a:off x="11215688" y="6419850"/>
            <a:ext cx="911225" cy="365125"/>
          </a:xfrm>
          <a:prstGeom prst="rect">
            <a:avLst/>
          </a:prstGeom>
        </p:spPr>
        <p:txBody>
          <a:bodyPr anchor="b"/>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B56DD49-1D08-41ED-8C3C-CABDB4FD5B6C}" type="slidenum">
              <a:rPr lang="fr-FR" smtClean="0"/>
              <a:pPr>
                <a:defRPr/>
              </a:pPr>
              <a:t>33</a:t>
            </a:fld>
            <a:endParaRPr lang="fr-FR" dirty="0"/>
          </a:p>
        </p:txBody>
      </p:sp>
      <p:sp>
        <p:nvSpPr>
          <p:cNvPr id="47107" name="Rectangle 2"/>
          <p:cNvSpPr txBox="1">
            <a:spLocks/>
          </p:cNvSpPr>
          <p:nvPr/>
        </p:nvSpPr>
        <p:spPr bwMode="auto">
          <a:xfrm>
            <a:off x="1358900" y="-1588"/>
            <a:ext cx="10833100" cy="720726"/>
          </a:xfrm>
          <a:prstGeom prst="rect">
            <a:avLst/>
          </a:prstGeom>
          <a:solidFill>
            <a:schemeClr val="bg1"/>
          </a:solidFill>
          <a:ln w="9525">
            <a:noFill/>
            <a:miter lim="800000"/>
            <a:headEnd/>
            <a:tailEnd/>
          </a:ln>
        </p:spPr>
        <p:txBody>
          <a:bodyPr anchor="ctr"/>
          <a:lstStyle/>
          <a:p>
            <a:r>
              <a:rPr lang="fr-FR" sz="3200">
                <a:latin typeface="AauxPro OT Black"/>
              </a:rPr>
              <a:t>Un projet dans le temps</a:t>
            </a:r>
          </a:p>
        </p:txBody>
      </p:sp>
      <p:sp>
        <p:nvSpPr>
          <p:cNvPr id="47108" name="ZoneTexte 9"/>
          <p:cNvSpPr txBox="1">
            <a:spLocks noChangeArrowheads="1"/>
          </p:cNvSpPr>
          <p:nvPr/>
        </p:nvSpPr>
        <p:spPr bwMode="auto">
          <a:xfrm>
            <a:off x="457200" y="1074738"/>
            <a:ext cx="10182225" cy="369887"/>
          </a:xfrm>
          <a:prstGeom prst="rect">
            <a:avLst/>
          </a:prstGeom>
          <a:noFill/>
          <a:ln w="9525">
            <a:noFill/>
            <a:miter lim="800000"/>
            <a:headEnd/>
            <a:tailEnd/>
          </a:ln>
        </p:spPr>
        <p:txBody>
          <a:bodyPr>
            <a:spAutoFit/>
          </a:bodyPr>
          <a:lstStyle/>
          <a:p>
            <a:r>
              <a:rPr lang="fr-FR">
                <a:latin typeface="AauxPro OT Black"/>
              </a:rPr>
              <a:t>Temps 4 – Au-delà de 10 ans</a:t>
            </a:r>
            <a:endParaRPr lang="fr-FR">
              <a:latin typeface="Aaux ProRegular OSF"/>
            </a:endParaRPr>
          </a:p>
        </p:txBody>
      </p:sp>
      <p:sp>
        <p:nvSpPr>
          <p:cNvPr id="47109" name="ZoneTexte 11"/>
          <p:cNvSpPr txBox="1">
            <a:spLocks noChangeArrowheads="1"/>
          </p:cNvSpPr>
          <p:nvPr/>
        </p:nvSpPr>
        <p:spPr bwMode="auto">
          <a:xfrm>
            <a:off x="385763" y="1697038"/>
            <a:ext cx="3009900" cy="1735137"/>
          </a:xfrm>
          <a:prstGeom prst="rect">
            <a:avLst/>
          </a:prstGeom>
          <a:noFill/>
          <a:ln w="9525">
            <a:noFill/>
            <a:miter lim="800000"/>
            <a:headEnd/>
            <a:tailEnd/>
          </a:ln>
        </p:spPr>
        <p:txBody>
          <a:bodyPr>
            <a:spAutoFit/>
          </a:bodyPr>
          <a:lstStyle/>
          <a:p>
            <a:r>
              <a:rPr lang="fr-FR" sz="1200" u="sng">
                <a:latin typeface="AauxPro OT Regular"/>
              </a:rPr>
              <a:t>Mutation urbaine :</a:t>
            </a:r>
          </a:p>
          <a:p>
            <a:endParaRPr lang="fr-FR" sz="1200" u="sng">
              <a:latin typeface="AauxPro OT Regular"/>
            </a:endParaRPr>
          </a:p>
          <a:p>
            <a:pPr>
              <a:buFont typeface="Arial" charset="0"/>
              <a:buChar char="•"/>
            </a:pPr>
            <a:r>
              <a:rPr lang="fr-FR" sz="1200">
                <a:latin typeface="AauxPro OT Regular"/>
              </a:rPr>
              <a:t>Opérations potentielles sur le </a:t>
            </a:r>
          </a:p>
          <a:p>
            <a:pPr>
              <a:buFont typeface="Arial" charset="0"/>
              <a:buNone/>
            </a:pPr>
            <a:r>
              <a:rPr lang="fr-FR" sz="1200">
                <a:latin typeface="AauxPro OT Regular"/>
              </a:rPr>
              <a:t>secteur 3</a:t>
            </a:r>
          </a:p>
          <a:p>
            <a:endParaRPr lang="fr-FR" sz="1200">
              <a:latin typeface="AauxPro OT Regular"/>
            </a:endParaRPr>
          </a:p>
          <a:p>
            <a:pPr>
              <a:buFont typeface="Arial" charset="0"/>
              <a:buChar char="•"/>
            </a:pPr>
            <a:r>
              <a:rPr lang="fr-FR" sz="1200">
                <a:latin typeface="AauxPro OT Regular"/>
              </a:rPr>
              <a:t>Secteur Cayzaguel / Margues : des capacités de mutation à mesurer selon l’implantation du giratoire.</a:t>
            </a:r>
          </a:p>
          <a:p>
            <a:pPr>
              <a:buFont typeface="Arial" charset="0"/>
              <a:buChar char="•"/>
            </a:pPr>
            <a:endParaRPr lang="fr-FR" sz="1200">
              <a:latin typeface="AauxPro OT Regular"/>
            </a:endParaRPr>
          </a:p>
        </p:txBody>
      </p:sp>
      <p:pic>
        <p:nvPicPr>
          <p:cNvPr id="47110" name="Image 2"/>
          <p:cNvPicPr>
            <a:picLocks noChangeAspect="1"/>
          </p:cNvPicPr>
          <p:nvPr/>
        </p:nvPicPr>
        <p:blipFill>
          <a:blip r:embed="rId3"/>
          <a:srcRect/>
          <a:stretch>
            <a:fillRect/>
          </a:stretch>
        </p:blipFill>
        <p:spPr bwMode="auto">
          <a:xfrm>
            <a:off x="3594100" y="1563688"/>
            <a:ext cx="8077200" cy="4743450"/>
          </a:xfrm>
          <a:prstGeom prst="rect">
            <a:avLst/>
          </a:prstGeom>
          <a:noFill/>
          <a:ln w="9525">
            <a:noFill/>
            <a:miter lim="800000"/>
            <a:headEnd/>
            <a:tailEnd/>
          </a:ln>
        </p:spPr>
      </p:pic>
      <p:sp>
        <p:nvSpPr>
          <p:cNvPr id="4" name="Forme libre : forme 3"/>
          <p:cNvSpPr/>
          <p:nvPr/>
        </p:nvSpPr>
        <p:spPr>
          <a:xfrm>
            <a:off x="3578225" y="4294188"/>
            <a:ext cx="4551363" cy="168275"/>
          </a:xfrm>
          <a:custGeom>
            <a:avLst/>
            <a:gdLst>
              <a:gd name="connsiteX0" fmla="*/ 0 w 4552122"/>
              <a:gd name="connsiteY0" fmla="*/ 39757 h 168966"/>
              <a:gd name="connsiteX1" fmla="*/ 218661 w 4552122"/>
              <a:gd name="connsiteY1" fmla="*/ 0 h 168966"/>
              <a:gd name="connsiteX2" fmla="*/ 566530 w 4552122"/>
              <a:gd name="connsiteY2" fmla="*/ 119270 h 168966"/>
              <a:gd name="connsiteX3" fmla="*/ 755374 w 4552122"/>
              <a:gd name="connsiteY3" fmla="*/ 168966 h 168966"/>
              <a:gd name="connsiteX4" fmla="*/ 4552122 w 4552122"/>
              <a:gd name="connsiteY4" fmla="*/ 149087 h 16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122" h="168966">
                <a:moveTo>
                  <a:pt x="0" y="39757"/>
                </a:moveTo>
                <a:lnTo>
                  <a:pt x="218661" y="0"/>
                </a:lnTo>
                <a:lnTo>
                  <a:pt x="566530" y="119270"/>
                </a:lnTo>
                <a:lnTo>
                  <a:pt x="755374" y="168966"/>
                </a:lnTo>
                <a:lnTo>
                  <a:pt x="4552122" y="149087"/>
                </a:lnTo>
              </a:path>
            </a:pathLst>
          </a:cu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Forme libre : forme 10"/>
          <p:cNvSpPr/>
          <p:nvPr/>
        </p:nvSpPr>
        <p:spPr>
          <a:xfrm>
            <a:off x="4394200" y="3663950"/>
            <a:ext cx="1701800" cy="857250"/>
          </a:xfrm>
          <a:custGeom>
            <a:avLst/>
            <a:gdLst>
              <a:gd name="connsiteX0" fmla="*/ 539750 w 1701800"/>
              <a:gd name="connsiteY0" fmla="*/ 12700 h 857250"/>
              <a:gd name="connsiteX1" fmla="*/ 1701800 w 1701800"/>
              <a:gd name="connsiteY1" fmla="*/ 0 h 857250"/>
              <a:gd name="connsiteX2" fmla="*/ 1701800 w 1701800"/>
              <a:gd name="connsiteY2" fmla="*/ 692150 h 857250"/>
              <a:gd name="connsiteX3" fmla="*/ 330200 w 1701800"/>
              <a:gd name="connsiteY3" fmla="*/ 698500 h 857250"/>
              <a:gd name="connsiteX4" fmla="*/ 311150 w 1701800"/>
              <a:gd name="connsiteY4" fmla="*/ 749300 h 857250"/>
              <a:gd name="connsiteX5" fmla="*/ 298450 w 1701800"/>
              <a:gd name="connsiteY5" fmla="*/ 838200 h 857250"/>
              <a:gd name="connsiteX6" fmla="*/ 0 w 1701800"/>
              <a:gd name="connsiteY6" fmla="*/ 857250 h 857250"/>
              <a:gd name="connsiteX7" fmla="*/ 539750 w 1701800"/>
              <a:gd name="connsiteY7" fmla="*/ 1270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800" h="857250">
                <a:moveTo>
                  <a:pt x="539750" y="12700"/>
                </a:moveTo>
                <a:lnTo>
                  <a:pt x="1701800" y="0"/>
                </a:lnTo>
                <a:lnTo>
                  <a:pt x="1701800" y="692150"/>
                </a:lnTo>
                <a:lnTo>
                  <a:pt x="330200" y="698500"/>
                </a:lnTo>
                <a:lnTo>
                  <a:pt x="311150" y="749300"/>
                </a:lnTo>
                <a:lnTo>
                  <a:pt x="298450" y="838200"/>
                </a:lnTo>
                <a:lnTo>
                  <a:pt x="0" y="857250"/>
                </a:lnTo>
                <a:lnTo>
                  <a:pt x="539750" y="12700"/>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Heptagone 13"/>
          <p:cNvSpPr/>
          <p:nvPr/>
        </p:nvSpPr>
        <p:spPr>
          <a:xfrm>
            <a:off x="5235575" y="3924300"/>
            <a:ext cx="311150" cy="309563"/>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solidFill>
                  <a:srgbClr val="FFFFFF"/>
                </a:solidFill>
                <a:cs typeface="Arial" charset="0"/>
              </a:rPr>
              <a:t>3</a:t>
            </a:r>
          </a:p>
        </p:txBody>
      </p:sp>
      <p:sp>
        <p:nvSpPr>
          <p:cNvPr id="15" name="Ellipse 14"/>
          <p:cNvSpPr/>
          <p:nvPr/>
        </p:nvSpPr>
        <p:spPr>
          <a:xfrm>
            <a:off x="8537575" y="3533775"/>
            <a:ext cx="598488" cy="571500"/>
          </a:xfrm>
          <a:prstGeom prst="ellipse">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Ellipse 15"/>
          <p:cNvSpPr>
            <a:spLocks noChangeArrowheads="1"/>
          </p:cNvSpPr>
          <p:nvPr/>
        </p:nvSpPr>
        <p:spPr bwMode="auto">
          <a:xfrm rot="-144541">
            <a:off x="8651875" y="4679950"/>
            <a:ext cx="331788" cy="561975"/>
          </a:xfrm>
          <a:prstGeom prst="ellipse">
            <a:avLst/>
          </a:prstGeom>
          <a:noFill/>
          <a:ln w="38100" algn="ctr">
            <a:solidFill>
              <a:srgbClr val="FF0000"/>
            </a:solidFill>
            <a:prstDash val="sysDash"/>
            <a:miter lim="800000"/>
            <a:headEnd/>
            <a:tailEnd/>
          </a:ln>
        </p:spPr>
        <p:txBody>
          <a:bodyPr anchor="ctr"/>
          <a:lstStyle/>
          <a:p>
            <a:pPr algn="ctr" fontAlgn="auto">
              <a:spcBef>
                <a:spcPts val="0"/>
              </a:spcBef>
              <a:spcAft>
                <a:spcPts val="0"/>
              </a:spcAft>
              <a:defRPr/>
            </a:pPr>
            <a:endParaRPr lang="fr-FR">
              <a:solidFill>
                <a:schemeClr val="lt1"/>
              </a:solidFill>
              <a:latin typeface="+mn-lt"/>
              <a:cs typeface="+mn-cs"/>
            </a:endParaRPr>
          </a:p>
        </p:txBody>
      </p:sp>
      <p:sp>
        <p:nvSpPr>
          <p:cNvPr id="47116" name="Forme libre : forme 19"/>
          <p:cNvSpPr>
            <a:spLocks/>
          </p:cNvSpPr>
          <p:nvPr/>
        </p:nvSpPr>
        <p:spPr bwMode="auto">
          <a:xfrm rot="520884">
            <a:off x="6556375" y="4635500"/>
            <a:ext cx="1443038" cy="941388"/>
          </a:xfrm>
          <a:custGeom>
            <a:avLst/>
            <a:gdLst>
              <a:gd name="T0" fmla="*/ 855194 w 1517650"/>
              <a:gd name="T1" fmla="*/ 0 h 990600"/>
              <a:gd name="T2" fmla="*/ 964112 w 1517650"/>
              <a:gd name="T3" fmla="*/ 602142 h 990600"/>
              <a:gd name="T4" fmla="*/ 911669 w 1517650"/>
              <a:gd name="T5" fmla="*/ 594112 h 990600"/>
              <a:gd name="T6" fmla="*/ 790652 w 1517650"/>
              <a:gd name="T7" fmla="*/ 626226 h 990600"/>
              <a:gd name="T8" fmla="*/ 665599 w 1517650"/>
              <a:gd name="T9" fmla="*/ 618198 h 990600"/>
              <a:gd name="T10" fmla="*/ 56475 w 1517650"/>
              <a:gd name="T11" fmla="*/ 481713 h 990600"/>
              <a:gd name="T12" fmla="*/ 0 w 1517650"/>
              <a:gd name="T13" fmla="*/ 124444 h 990600"/>
              <a:gd name="T14" fmla="*/ 855194 w 1517650"/>
              <a:gd name="T15" fmla="*/ 0 h 990600"/>
              <a:gd name="T16" fmla="*/ 0 60000 65536"/>
              <a:gd name="T17" fmla="*/ 0 60000 65536"/>
              <a:gd name="T18" fmla="*/ 0 60000 65536"/>
              <a:gd name="T19" fmla="*/ 0 60000 65536"/>
              <a:gd name="T20" fmla="*/ 0 60000 65536"/>
              <a:gd name="T21" fmla="*/ 0 60000 65536"/>
              <a:gd name="T22" fmla="*/ 0 60000 65536"/>
              <a:gd name="T23" fmla="*/ 0 60000 65536"/>
              <a:gd name="T24" fmla="*/ 0 w 1517650"/>
              <a:gd name="T25" fmla="*/ 0 h 990600"/>
              <a:gd name="T26" fmla="*/ 1517650 w 1517650"/>
              <a:gd name="T27" fmla="*/ 990600 h 990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7650" h="990600">
                <a:moveTo>
                  <a:pt x="1346200" y="0"/>
                </a:moveTo>
                <a:lnTo>
                  <a:pt x="1517650" y="952500"/>
                </a:lnTo>
                <a:lnTo>
                  <a:pt x="1435100" y="939800"/>
                </a:lnTo>
                <a:lnTo>
                  <a:pt x="1244600" y="990600"/>
                </a:lnTo>
                <a:lnTo>
                  <a:pt x="1047750" y="977900"/>
                </a:lnTo>
                <a:lnTo>
                  <a:pt x="88900" y="762000"/>
                </a:lnTo>
                <a:lnTo>
                  <a:pt x="0" y="196850"/>
                </a:lnTo>
                <a:lnTo>
                  <a:pt x="1346200" y="0"/>
                </a:lnTo>
                <a:close/>
              </a:path>
            </a:pathLst>
          </a:custGeom>
          <a:noFill/>
          <a:ln w="47625" cap="flat" cmpd="sng" algn="ctr">
            <a:solidFill>
              <a:schemeClr val="tx1"/>
            </a:solidFill>
            <a:prstDash val="solid"/>
            <a:miter lim="800000"/>
            <a:headEnd/>
            <a:tailEnd/>
          </a:ln>
        </p:spPr>
        <p:txBody>
          <a:bodyPr anchor="ctr"/>
          <a:lstStyle/>
          <a:p>
            <a:endParaRPr lang="fr-FR"/>
          </a:p>
        </p:txBody>
      </p:sp>
      <p:sp>
        <p:nvSpPr>
          <p:cNvPr id="2" name="Heptagone 13"/>
          <p:cNvSpPr/>
          <p:nvPr/>
        </p:nvSpPr>
        <p:spPr>
          <a:xfrm>
            <a:off x="7197725" y="4972050"/>
            <a:ext cx="311150" cy="309563"/>
          </a:xfrm>
          <a:prstGeom prst="heptagon">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solidFill>
                  <a:srgbClr val="FFFFFF"/>
                </a:solidFill>
                <a:cs typeface="Arial" charset="0"/>
              </a:rPr>
              <a:t>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nvSpPr>
        <p:spPr>
          <a:xfrm>
            <a:off x="11215688" y="6419850"/>
            <a:ext cx="911225" cy="365125"/>
          </a:xfrm>
          <a:prstGeom prst="rect">
            <a:avLst/>
          </a:prstGeom>
          <a:noFill/>
        </p:spPr>
        <p:txBody>
          <a:bodyPr anchor="b"/>
          <a:lstStyle>
            <a:defPPr>
              <a:defRPr lang="de-DE"/>
            </a:defPPr>
            <a:lvl1pPr algn="r" rtl="0" fontAlgn="auto">
              <a:spcBef>
                <a:spcPts val="0"/>
              </a:spcBef>
              <a:spcAft>
                <a:spcPts val="0"/>
              </a:spcAft>
              <a:defRPr lang="de-DE" sz="1050" kern="900" spc="140" baseline="0">
                <a:solidFill>
                  <a:srgbClr val="41565B"/>
                </a:solidFill>
                <a:latin typeface="AauxPro OT Thin" panose="02000506020000020004" pitchFamily="50" charset="0"/>
                <a:ea typeface="Lato Black" panose="020F0502020204030203" pitchFamily="34" charset="0"/>
                <a:cs typeface="Lato Black" panose="020F0502020204030203"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48B655C0-3EDB-4FC8-8611-5488DE48401F}" type="slidenum">
              <a:rPr lang="fr-FR" smtClean="0"/>
              <a:pPr>
                <a:defRPr/>
              </a:pPr>
              <a:t>34</a:t>
            </a:fld>
            <a:endParaRPr lang="fr-FR" dirty="0"/>
          </a:p>
        </p:txBody>
      </p:sp>
      <p:sp>
        <p:nvSpPr>
          <p:cNvPr id="49154" name="Rectangle 2"/>
          <p:cNvSpPr txBox="1">
            <a:spLocks/>
          </p:cNvSpPr>
          <p:nvPr/>
        </p:nvSpPr>
        <p:spPr bwMode="auto">
          <a:xfrm>
            <a:off x="1519238" y="206375"/>
            <a:ext cx="9374187" cy="1560513"/>
          </a:xfrm>
          <a:prstGeom prst="rect">
            <a:avLst/>
          </a:prstGeom>
          <a:solidFill>
            <a:schemeClr val="bg1"/>
          </a:solidFill>
          <a:ln w="9525">
            <a:noFill/>
            <a:miter lim="800000"/>
            <a:headEnd/>
            <a:tailEnd/>
          </a:ln>
        </p:spPr>
        <p:txBody>
          <a:bodyPr anchor="ctr"/>
          <a:lstStyle/>
          <a:p>
            <a:r>
              <a:rPr lang="fr-FR" sz="3200" b="1">
                <a:solidFill>
                  <a:srgbClr val="6EBEAA"/>
                </a:solidFill>
                <a:latin typeface="AauxPro OT Black"/>
              </a:rPr>
              <a:t>Nous vous remercions. </a:t>
            </a:r>
          </a:p>
          <a:p>
            <a:r>
              <a:rPr lang="fr-FR" sz="3200" b="1">
                <a:solidFill>
                  <a:srgbClr val="6EBEAA"/>
                </a:solidFill>
                <a:latin typeface="AauxPro OT Black"/>
              </a:rPr>
              <a:t>						A vous la parole… </a:t>
            </a:r>
          </a:p>
        </p:txBody>
      </p:sp>
      <p:pic>
        <p:nvPicPr>
          <p:cNvPr id="49155" name="Image 8" descr="Une image contenant carte, texte&#10;&#10;Description générée automatiquement"/>
          <p:cNvPicPr>
            <a:picLocks noChangeAspect="1"/>
          </p:cNvPicPr>
          <p:nvPr/>
        </p:nvPicPr>
        <p:blipFill>
          <a:blip r:embed="rId2"/>
          <a:srcRect l="139" t="9846" r="983" b="14124"/>
          <a:stretch>
            <a:fillRect/>
          </a:stretch>
        </p:blipFill>
        <p:spPr bwMode="auto">
          <a:xfrm>
            <a:off x="3390900" y="2043113"/>
            <a:ext cx="7983538" cy="4384675"/>
          </a:xfrm>
          <a:prstGeom prst="rect">
            <a:avLst/>
          </a:prstGeom>
          <a:noFill/>
          <a:ln w="9525">
            <a:noFill/>
            <a:miter lim="800000"/>
            <a:headEnd/>
            <a:tailEnd/>
          </a:ln>
        </p:spPr>
      </p:pic>
      <p:sp>
        <p:nvSpPr>
          <p:cNvPr id="49156" name="Text Box 6"/>
          <p:cNvSpPr txBox="1">
            <a:spLocks noChangeArrowheads="1"/>
          </p:cNvSpPr>
          <p:nvPr/>
        </p:nvSpPr>
        <p:spPr bwMode="auto">
          <a:xfrm>
            <a:off x="255588" y="2073275"/>
            <a:ext cx="3140075" cy="1192213"/>
          </a:xfrm>
          <a:prstGeom prst="rect">
            <a:avLst/>
          </a:prstGeom>
          <a:noFill/>
          <a:ln w="9525">
            <a:noFill/>
            <a:miter lim="800000"/>
            <a:headEnd/>
            <a:tailEnd/>
          </a:ln>
        </p:spPr>
        <p:txBody>
          <a:bodyPr>
            <a:spAutoFit/>
          </a:bodyPr>
          <a:lstStyle/>
          <a:p>
            <a:pPr>
              <a:spcBef>
                <a:spcPct val="50000"/>
              </a:spcBef>
            </a:pPr>
            <a:r>
              <a:rPr lang="fr-FR" u="sng"/>
              <a:t>Deux objectifs stratégiques : </a:t>
            </a:r>
          </a:p>
          <a:p>
            <a:pPr>
              <a:spcBef>
                <a:spcPct val="50000"/>
              </a:spcBef>
              <a:buFontTx/>
              <a:buChar char="-"/>
            </a:pPr>
            <a:r>
              <a:rPr lang="fr-FR"/>
              <a:t> La réalisation du giratoire </a:t>
            </a:r>
          </a:p>
          <a:p>
            <a:pPr>
              <a:spcBef>
                <a:spcPct val="50000"/>
              </a:spcBef>
            </a:pPr>
            <a:r>
              <a:rPr lang="fr-FR"/>
              <a:t>- La déviation / rue du stade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03EE2B23-3033-4767-A71D-5704EA5FB958}" type="slidenum">
              <a:rPr lang="fr-FR"/>
              <a:pPr>
                <a:defRPr/>
              </a:pPr>
              <a:t>4</a:t>
            </a:fld>
            <a:endParaRPr lang="fr-FR" dirty="0"/>
          </a:p>
        </p:txBody>
      </p:sp>
      <p:sp>
        <p:nvSpPr>
          <p:cNvPr id="12290" name="Titre 1"/>
          <p:cNvSpPr>
            <a:spLocks noGrp="1"/>
          </p:cNvSpPr>
          <p:nvPr>
            <p:ph type="title"/>
          </p:nvPr>
        </p:nvSpPr>
        <p:spPr>
          <a:xfrm>
            <a:off x="1379538" y="0"/>
            <a:ext cx="10747375" cy="720725"/>
          </a:xfrm>
        </p:spPr>
        <p:txBody>
          <a:bodyPr/>
          <a:lstStyle/>
          <a:p>
            <a:pPr eaLnBrk="1" hangingPunct="1"/>
            <a:r>
              <a:rPr lang="fr-FR">
                <a:latin typeface="AauxPro OT Black"/>
              </a:rPr>
              <a:t>Rappels </a:t>
            </a:r>
          </a:p>
        </p:txBody>
      </p:sp>
      <p:pic>
        <p:nvPicPr>
          <p:cNvPr id="12291" name="Image 9" descr="Une image contenant texte, intérieur, plafond, personne&#10;&#10;Description générée automatiquement"/>
          <p:cNvPicPr>
            <a:picLocks noChangeAspect="1"/>
          </p:cNvPicPr>
          <p:nvPr/>
        </p:nvPicPr>
        <p:blipFill>
          <a:blip r:embed="rId2"/>
          <a:srcRect l="23669" r="9663"/>
          <a:stretch>
            <a:fillRect/>
          </a:stretch>
        </p:blipFill>
        <p:spPr bwMode="auto">
          <a:xfrm>
            <a:off x="6096000" y="0"/>
            <a:ext cx="6096000" cy="6858000"/>
          </a:xfrm>
          <a:prstGeom prst="rect">
            <a:avLst/>
          </a:prstGeom>
          <a:noFill/>
          <a:ln w="9525">
            <a:noFill/>
            <a:miter lim="800000"/>
            <a:headEnd/>
            <a:tailEnd/>
          </a:ln>
        </p:spPr>
      </p:pic>
      <p:sp>
        <p:nvSpPr>
          <p:cNvPr id="11" name="Rectangle 10"/>
          <p:cNvSpPr>
            <a:spLocks noChangeArrowheads="1"/>
          </p:cNvSpPr>
          <p:nvPr/>
        </p:nvSpPr>
        <p:spPr bwMode="auto">
          <a:xfrm>
            <a:off x="525463" y="1046163"/>
            <a:ext cx="5189537" cy="5048250"/>
          </a:xfrm>
          <a:prstGeom prst="rect">
            <a:avLst/>
          </a:prstGeom>
          <a:noFill/>
          <a:ln>
            <a:noFill/>
          </a:ln>
          <a:effectLst/>
        </p:spPr>
        <p:txBody>
          <a:bodyPr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endParaRPr lang="fr-FR" altLang="fr-FR" dirty="0"/>
          </a:p>
          <a:p>
            <a:pPr>
              <a:defRPr/>
            </a:pPr>
            <a:r>
              <a:rPr lang="fr-FR" altLang="fr-FR" sz="1600" dirty="0">
                <a:latin typeface="AauxPro OT Regular" panose="02000506030000020004" pitchFamily="50" charset="0"/>
                <a:ea typeface="MS Mincho" panose="02020609040205080304" pitchFamily="49" charset="-128"/>
                <a:cs typeface="+mn-cs"/>
              </a:rPr>
              <a:t>Le 28 juin 2022, une première réunion publique a eu lieu pour partager ensemble :</a:t>
            </a:r>
          </a:p>
          <a:p>
            <a:pPr>
              <a:defRPr/>
            </a:pPr>
            <a:endParaRPr lang="fr-FR" altLang="fr-FR" sz="1600" dirty="0">
              <a:latin typeface="AauxPro OT Regular" panose="02000506030000020004" pitchFamily="50" charset="0"/>
              <a:ea typeface="MS Mincho" panose="02020609040205080304" pitchFamily="49" charset="-128"/>
              <a:cs typeface="+mn-cs"/>
            </a:endParaRPr>
          </a:p>
          <a:p>
            <a:pPr marL="285750" indent="-285750">
              <a:buFont typeface="Arial" panose="020B0604020202020204" pitchFamily="34" charset="0"/>
              <a:buChar char="•"/>
              <a:defRPr/>
            </a:pPr>
            <a:r>
              <a:rPr lang="fr-FR" altLang="fr-FR" sz="1600" dirty="0">
                <a:latin typeface="AauxPro OT Regular" panose="02000506030000020004" pitchFamily="50" charset="0"/>
                <a:ea typeface="MS Mincho" panose="02020609040205080304" pitchFamily="49" charset="-128"/>
                <a:cs typeface="+mn-cs"/>
              </a:rPr>
              <a:t>les objectifs de la mission et les équipes</a:t>
            </a:r>
          </a:p>
          <a:p>
            <a:pPr marL="285750" indent="-285750">
              <a:buFont typeface="Arial" panose="020B0604020202020204" pitchFamily="34" charset="0"/>
              <a:buChar char="•"/>
              <a:defRPr/>
            </a:pPr>
            <a:r>
              <a:rPr lang="fr-FR" altLang="fr-FR" sz="1600" dirty="0">
                <a:latin typeface="AauxPro OT Regular" panose="02000506030000020004" pitchFamily="50" charset="0"/>
                <a:ea typeface="MS Mincho" panose="02020609040205080304" pitchFamily="49" charset="-128"/>
                <a:cs typeface="+mn-cs"/>
              </a:rPr>
              <a:t>les éléments de diagnostic technique</a:t>
            </a:r>
          </a:p>
          <a:p>
            <a:pPr marL="285750" indent="-285750">
              <a:buFont typeface="Arial" panose="020B0604020202020204" pitchFamily="34" charset="0"/>
              <a:buChar char="•"/>
              <a:defRPr/>
            </a:pPr>
            <a:r>
              <a:rPr lang="fr-FR" altLang="fr-FR" sz="1600" dirty="0">
                <a:latin typeface="AauxPro OT Regular" panose="02000506030000020004" pitchFamily="50" charset="0"/>
                <a:ea typeface="MS Mincho" panose="02020609040205080304" pitchFamily="49" charset="-128"/>
                <a:cs typeface="+mn-cs"/>
              </a:rPr>
              <a:t>un échange autour des 4 grandes orientations stratégiques identifiées</a:t>
            </a:r>
          </a:p>
          <a:p>
            <a:pPr>
              <a:defRPr/>
            </a:pPr>
            <a:endParaRPr lang="fr-FR" altLang="fr-FR" sz="1600" dirty="0">
              <a:latin typeface="AauxPro OT Regular" panose="02000506030000020004" pitchFamily="50" charset="0"/>
              <a:ea typeface="MS Mincho" panose="02020609040205080304" pitchFamily="49" charset="-128"/>
              <a:cs typeface="+mn-cs"/>
            </a:endParaRPr>
          </a:p>
          <a:p>
            <a:pPr>
              <a:defRPr/>
            </a:pPr>
            <a:endParaRPr lang="fr-FR" altLang="fr-FR" sz="1600" dirty="0">
              <a:latin typeface="AauxPro OT Regular" panose="02000506030000020004" pitchFamily="50" charset="0"/>
              <a:ea typeface="MS Mincho" panose="02020609040205080304" pitchFamily="49" charset="-128"/>
              <a:cs typeface="+mn-cs"/>
            </a:endParaRPr>
          </a:p>
          <a:p>
            <a:pPr>
              <a:defRPr/>
            </a:pPr>
            <a:r>
              <a:rPr lang="fr-FR" altLang="fr-FR" sz="1600" dirty="0">
                <a:latin typeface="AauxPro OT Regular" panose="02000506030000020004" pitchFamily="50" charset="0"/>
                <a:ea typeface="MS Mincho" panose="02020609040205080304" pitchFamily="49" charset="-128"/>
                <a:cs typeface="+mn-cs"/>
              </a:rPr>
              <a:t>Nous retenons de cet échange que :</a:t>
            </a:r>
          </a:p>
          <a:p>
            <a:pPr>
              <a:defRPr/>
            </a:pPr>
            <a:endParaRPr lang="fr-FR" altLang="fr-FR" sz="1600" dirty="0">
              <a:latin typeface="AauxPro OT Regular" panose="02000506030000020004" pitchFamily="50" charset="0"/>
              <a:ea typeface="MS Mincho" panose="02020609040205080304" pitchFamily="49" charset="-128"/>
              <a:cs typeface="+mn-cs"/>
            </a:endParaRPr>
          </a:p>
          <a:p>
            <a:pPr marL="285750" indent="-285750">
              <a:buFont typeface="Arial" panose="020B0604020202020204" pitchFamily="34" charset="0"/>
              <a:buChar char="•"/>
              <a:defRPr/>
            </a:pPr>
            <a:r>
              <a:rPr lang="fr-FR" altLang="fr-FR" sz="1600" dirty="0">
                <a:latin typeface="AauxPro OT Regular" panose="02000506030000020004" pitchFamily="50" charset="0"/>
                <a:ea typeface="MS Mincho" panose="02020609040205080304" pitchFamily="49" charset="-128"/>
                <a:cs typeface="+mn-cs"/>
              </a:rPr>
              <a:t>le terme de centre-bourg était plus opportun que celui de « centre-ville » pour évoquer la centralité beaupéenne,</a:t>
            </a:r>
          </a:p>
          <a:p>
            <a:pPr marL="285750" indent="-285750">
              <a:buFont typeface="Arial" panose="020B0604020202020204" pitchFamily="34" charset="0"/>
              <a:buChar char="•"/>
              <a:defRPr/>
            </a:pPr>
            <a:r>
              <a:rPr lang="fr-FR" altLang="fr-FR" sz="1600" dirty="0">
                <a:latin typeface="AauxPro OT Regular" panose="02000506030000020004" pitchFamily="50" charset="0"/>
                <a:ea typeface="MS Mincho" panose="02020609040205080304" pitchFamily="49" charset="-128"/>
                <a:cs typeface="+mn-cs"/>
              </a:rPr>
              <a:t>le préalable à la mise en œuvre d’un projet de centralité est de disposer d’une stratégie de mobilité permettant la décongestion et le desserrement du carrefour existant. C’est la première étape nécessaire avant toute intervention autre.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61451BB9-4533-43CA-A9F7-885834B7E9CB}" type="slidenum">
              <a:rPr lang="fr-FR"/>
              <a:pPr>
                <a:defRPr/>
              </a:pPr>
              <a:t>5</a:t>
            </a:fld>
            <a:endParaRPr lang="fr-FR" dirty="0"/>
          </a:p>
        </p:txBody>
      </p:sp>
      <p:sp>
        <p:nvSpPr>
          <p:cNvPr id="13314" name="Titre 1"/>
          <p:cNvSpPr>
            <a:spLocks noGrp="1"/>
          </p:cNvSpPr>
          <p:nvPr>
            <p:ph type="title"/>
          </p:nvPr>
        </p:nvSpPr>
        <p:spPr>
          <a:xfrm>
            <a:off x="1379538" y="0"/>
            <a:ext cx="10747375" cy="720725"/>
          </a:xfrm>
        </p:spPr>
        <p:txBody>
          <a:bodyPr/>
          <a:lstStyle/>
          <a:p>
            <a:pPr eaLnBrk="1" hangingPunct="1"/>
            <a:r>
              <a:rPr lang="fr-FR">
                <a:latin typeface="AauxPro OT Black"/>
              </a:rPr>
              <a:t>Depuis la dernière fois</a:t>
            </a:r>
          </a:p>
        </p:txBody>
      </p:sp>
      <p:sp>
        <p:nvSpPr>
          <p:cNvPr id="10" name="Rectangle 9"/>
          <p:cNvSpPr>
            <a:spLocks noChangeArrowheads="1"/>
          </p:cNvSpPr>
          <p:nvPr/>
        </p:nvSpPr>
        <p:spPr bwMode="auto">
          <a:xfrm>
            <a:off x="525463" y="1069975"/>
            <a:ext cx="5189537" cy="860425"/>
          </a:xfrm>
          <a:prstGeom prst="rect">
            <a:avLst/>
          </a:prstGeom>
          <a:noFill/>
          <a:ln>
            <a:noFill/>
          </a:ln>
          <a:effectLst/>
        </p:spPr>
        <p:txBody>
          <a:bodyPr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endParaRPr lang="fr-FR" altLang="fr-FR" dirty="0"/>
          </a:p>
          <a:p>
            <a:pPr>
              <a:defRPr/>
            </a:pPr>
            <a:r>
              <a:rPr lang="fr-FR" altLang="fr-FR" sz="1600" dirty="0">
                <a:latin typeface="AauxPro OT Regular" panose="02000506030000020004" pitchFamily="50" charset="0"/>
                <a:ea typeface="MS Mincho" panose="02020609040205080304" pitchFamily="49" charset="-128"/>
                <a:cs typeface="+mn-cs"/>
              </a:rPr>
              <a:t>Depuis juin dernier :</a:t>
            </a:r>
          </a:p>
          <a:p>
            <a:pPr>
              <a:defRPr/>
            </a:pPr>
            <a:endParaRPr lang="fr-FR" altLang="fr-FR" sz="1600" dirty="0">
              <a:latin typeface="AauxPro OT Regular" panose="02000506030000020004" pitchFamily="50" charset="0"/>
              <a:ea typeface="MS Mincho" panose="02020609040205080304" pitchFamily="49" charset="-128"/>
              <a:cs typeface="+mn-cs"/>
            </a:endParaRPr>
          </a:p>
        </p:txBody>
      </p:sp>
      <p:sp>
        <p:nvSpPr>
          <p:cNvPr id="11" name="Rectangle 10"/>
          <p:cNvSpPr/>
          <p:nvPr/>
        </p:nvSpPr>
        <p:spPr>
          <a:xfrm>
            <a:off x="1993900" y="2297113"/>
            <a:ext cx="2608263" cy="1209675"/>
          </a:xfrm>
          <a:prstGeom prst="rect">
            <a:avLst/>
          </a:prstGeom>
          <a:solidFill>
            <a:srgbClr val="FFFFFF"/>
          </a:solid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3317" name="ZoneTexte 11"/>
          <p:cNvSpPr txBox="1">
            <a:spLocks noChangeArrowheads="1"/>
          </p:cNvSpPr>
          <p:nvPr/>
        </p:nvSpPr>
        <p:spPr bwMode="auto">
          <a:xfrm>
            <a:off x="2289175" y="2406650"/>
            <a:ext cx="2017713" cy="400050"/>
          </a:xfrm>
          <a:prstGeom prst="rect">
            <a:avLst/>
          </a:prstGeom>
          <a:noFill/>
          <a:ln w="9525">
            <a:noFill/>
            <a:miter lim="800000"/>
            <a:headEnd/>
            <a:tailEnd/>
          </a:ln>
        </p:spPr>
        <p:txBody>
          <a:bodyPr>
            <a:spAutoFit/>
          </a:bodyPr>
          <a:lstStyle/>
          <a:p>
            <a:pPr algn="ctr"/>
            <a:r>
              <a:rPr lang="fr-FR" altLang="fr-FR" sz="2000" u="sng">
                <a:latin typeface="AauxPro OT Black"/>
                <a:ea typeface="MS Mincho"/>
                <a:cs typeface="MS Mincho"/>
              </a:rPr>
              <a:t>Eté 2022</a:t>
            </a:r>
          </a:p>
        </p:txBody>
      </p:sp>
      <p:sp>
        <p:nvSpPr>
          <p:cNvPr id="13" name="Rectangle 12"/>
          <p:cNvSpPr/>
          <p:nvPr/>
        </p:nvSpPr>
        <p:spPr>
          <a:xfrm>
            <a:off x="4659313" y="2305050"/>
            <a:ext cx="2608262" cy="1208088"/>
          </a:xfrm>
          <a:prstGeom prst="rect">
            <a:avLst/>
          </a:prstGeom>
          <a:solidFill>
            <a:srgbClr val="FFFFFF"/>
          </a:solid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3319" name="ZoneTexte 13"/>
          <p:cNvSpPr txBox="1">
            <a:spLocks noChangeArrowheads="1"/>
          </p:cNvSpPr>
          <p:nvPr/>
        </p:nvSpPr>
        <p:spPr bwMode="auto">
          <a:xfrm>
            <a:off x="4953000" y="2408238"/>
            <a:ext cx="2019300" cy="401637"/>
          </a:xfrm>
          <a:prstGeom prst="rect">
            <a:avLst/>
          </a:prstGeom>
          <a:noFill/>
          <a:ln w="9525">
            <a:noFill/>
            <a:miter lim="800000"/>
            <a:headEnd/>
            <a:tailEnd/>
          </a:ln>
        </p:spPr>
        <p:txBody>
          <a:bodyPr>
            <a:spAutoFit/>
          </a:bodyPr>
          <a:lstStyle/>
          <a:p>
            <a:pPr algn="ctr"/>
            <a:r>
              <a:rPr lang="fr-FR" altLang="fr-FR" sz="2000" u="sng">
                <a:latin typeface="AauxPro OT Black"/>
                <a:ea typeface="MS Mincho"/>
                <a:cs typeface="MS Mincho"/>
              </a:rPr>
              <a:t>Fin 2022</a:t>
            </a:r>
          </a:p>
        </p:txBody>
      </p:sp>
      <p:sp>
        <p:nvSpPr>
          <p:cNvPr id="15" name="Rectangle 14"/>
          <p:cNvSpPr/>
          <p:nvPr/>
        </p:nvSpPr>
        <p:spPr>
          <a:xfrm>
            <a:off x="7324725" y="2297113"/>
            <a:ext cx="2606675" cy="1209675"/>
          </a:xfrm>
          <a:prstGeom prst="rect">
            <a:avLst/>
          </a:prstGeom>
          <a:solidFill>
            <a:srgbClr val="FFFFFF"/>
          </a:solid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3321" name="ZoneTexte 15"/>
          <p:cNvSpPr txBox="1">
            <a:spLocks noChangeArrowheads="1"/>
          </p:cNvSpPr>
          <p:nvPr/>
        </p:nvSpPr>
        <p:spPr bwMode="auto">
          <a:xfrm>
            <a:off x="7618413" y="2416175"/>
            <a:ext cx="2019300" cy="400050"/>
          </a:xfrm>
          <a:prstGeom prst="rect">
            <a:avLst/>
          </a:prstGeom>
          <a:noFill/>
          <a:ln w="9525">
            <a:noFill/>
            <a:miter lim="800000"/>
            <a:headEnd/>
            <a:tailEnd/>
          </a:ln>
        </p:spPr>
        <p:txBody>
          <a:bodyPr>
            <a:spAutoFit/>
          </a:bodyPr>
          <a:lstStyle/>
          <a:p>
            <a:pPr algn="ctr"/>
            <a:r>
              <a:rPr lang="fr-FR" altLang="fr-FR" sz="2000" u="sng">
                <a:latin typeface="AauxPro OT Black"/>
                <a:ea typeface="MS Mincho"/>
                <a:cs typeface="MS Mincho"/>
              </a:rPr>
              <a:t>Eté 2023</a:t>
            </a:r>
          </a:p>
        </p:txBody>
      </p:sp>
      <p:sp>
        <p:nvSpPr>
          <p:cNvPr id="13322" name="ZoneTexte 17"/>
          <p:cNvSpPr txBox="1">
            <a:spLocks noChangeArrowheads="1"/>
          </p:cNvSpPr>
          <p:nvPr/>
        </p:nvSpPr>
        <p:spPr bwMode="auto">
          <a:xfrm>
            <a:off x="2346325" y="2827338"/>
            <a:ext cx="1903413" cy="461962"/>
          </a:xfrm>
          <a:prstGeom prst="rect">
            <a:avLst/>
          </a:prstGeom>
          <a:noFill/>
          <a:ln w="9525">
            <a:noFill/>
            <a:miter lim="800000"/>
            <a:headEnd/>
            <a:tailEnd/>
          </a:ln>
        </p:spPr>
        <p:txBody>
          <a:bodyPr>
            <a:spAutoFit/>
          </a:bodyPr>
          <a:lstStyle/>
          <a:p>
            <a:pPr algn="ctr"/>
            <a:r>
              <a:rPr lang="fr-FR" altLang="fr-FR" sz="1200">
                <a:latin typeface="AauxPro OT Regular"/>
                <a:ea typeface="MS Mincho"/>
                <a:cs typeface="MS Mincho"/>
              </a:rPr>
              <a:t>Etat des lieux, </a:t>
            </a:r>
          </a:p>
          <a:p>
            <a:pPr algn="ctr"/>
            <a:r>
              <a:rPr lang="fr-FR" altLang="fr-FR" sz="1200">
                <a:latin typeface="AauxPro OT Regular"/>
                <a:ea typeface="MS Mincho"/>
                <a:cs typeface="MS Mincho"/>
              </a:rPr>
              <a:t>diagnostic et enjeux</a:t>
            </a:r>
            <a:endParaRPr lang="fr-FR" sz="1200">
              <a:latin typeface="Aaux ProRegular OSF"/>
            </a:endParaRPr>
          </a:p>
        </p:txBody>
      </p:sp>
      <p:sp>
        <p:nvSpPr>
          <p:cNvPr id="13323" name="ZoneTexte 18"/>
          <p:cNvSpPr txBox="1">
            <a:spLocks noChangeArrowheads="1"/>
          </p:cNvSpPr>
          <p:nvPr/>
        </p:nvSpPr>
        <p:spPr bwMode="auto">
          <a:xfrm>
            <a:off x="4756150" y="2827338"/>
            <a:ext cx="2414588" cy="461962"/>
          </a:xfrm>
          <a:prstGeom prst="rect">
            <a:avLst/>
          </a:prstGeom>
          <a:noFill/>
          <a:ln w="9525">
            <a:noFill/>
            <a:miter lim="800000"/>
            <a:headEnd/>
            <a:tailEnd/>
          </a:ln>
        </p:spPr>
        <p:txBody>
          <a:bodyPr>
            <a:spAutoFit/>
          </a:bodyPr>
          <a:lstStyle/>
          <a:p>
            <a:pPr algn="ctr"/>
            <a:r>
              <a:rPr lang="fr-FR" altLang="fr-FR" sz="1200">
                <a:latin typeface="AauxPro OT Regular"/>
                <a:ea typeface="MS Mincho"/>
                <a:cs typeface="MS Mincho"/>
              </a:rPr>
              <a:t>Elaboration de scénarios d’aménagement</a:t>
            </a:r>
            <a:endParaRPr lang="fr-FR" sz="1200">
              <a:latin typeface="AauxPro OT Regular"/>
              <a:ea typeface="MS Mincho"/>
              <a:cs typeface="MS Mincho"/>
            </a:endParaRPr>
          </a:p>
        </p:txBody>
      </p:sp>
      <p:sp>
        <p:nvSpPr>
          <p:cNvPr id="13324" name="ZoneTexte 19"/>
          <p:cNvSpPr txBox="1">
            <a:spLocks noChangeArrowheads="1"/>
          </p:cNvSpPr>
          <p:nvPr/>
        </p:nvSpPr>
        <p:spPr bwMode="auto">
          <a:xfrm>
            <a:off x="7486650" y="2776538"/>
            <a:ext cx="2282825" cy="460375"/>
          </a:xfrm>
          <a:prstGeom prst="rect">
            <a:avLst/>
          </a:prstGeom>
          <a:noFill/>
          <a:ln w="9525">
            <a:noFill/>
            <a:miter lim="800000"/>
            <a:headEnd/>
            <a:tailEnd/>
          </a:ln>
        </p:spPr>
        <p:txBody>
          <a:bodyPr>
            <a:spAutoFit/>
          </a:bodyPr>
          <a:lstStyle/>
          <a:p>
            <a:pPr algn="ctr"/>
            <a:r>
              <a:rPr lang="fr-FR" altLang="fr-FR" sz="1200">
                <a:latin typeface="AauxPro OT Regular"/>
                <a:ea typeface="MS Mincho"/>
                <a:cs typeface="MS Mincho"/>
              </a:rPr>
              <a:t>Approfondissement du </a:t>
            </a:r>
          </a:p>
          <a:p>
            <a:pPr algn="ctr"/>
            <a:r>
              <a:rPr lang="fr-FR" altLang="fr-FR" sz="1200">
                <a:latin typeface="AauxPro OT Regular"/>
                <a:ea typeface="MS Mincho"/>
                <a:cs typeface="MS Mincho"/>
              </a:rPr>
              <a:t>scénario retenu</a:t>
            </a:r>
            <a:endParaRPr lang="fr-FR" sz="1200">
              <a:latin typeface="AauxPro OT Regular"/>
              <a:ea typeface="MS Mincho"/>
              <a:cs typeface="MS Mincho"/>
            </a:endParaRPr>
          </a:p>
        </p:txBody>
      </p:sp>
      <p:sp>
        <p:nvSpPr>
          <p:cNvPr id="13325" name="ZoneTexte 28"/>
          <p:cNvSpPr txBox="1">
            <a:spLocks noChangeArrowheads="1"/>
          </p:cNvSpPr>
          <p:nvPr/>
        </p:nvSpPr>
        <p:spPr bwMode="auto">
          <a:xfrm rot="-1690728">
            <a:off x="9367838" y="1190625"/>
            <a:ext cx="2314575" cy="511175"/>
          </a:xfrm>
          <a:prstGeom prst="rect">
            <a:avLst/>
          </a:prstGeom>
          <a:noFill/>
          <a:ln w="9525">
            <a:noFill/>
            <a:miter lim="800000"/>
            <a:headEnd/>
            <a:tailEnd/>
          </a:ln>
        </p:spPr>
        <p:txBody>
          <a:bodyPr/>
          <a:lstStyle/>
          <a:p>
            <a:r>
              <a:rPr lang="fr-FR" sz="1400" b="1">
                <a:solidFill>
                  <a:srgbClr val="10A6B4"/>
                </a:solidFill>
                <a:latin typeface="Aaux ProBlack OSF"/>
              </a:rPr>
              <a:t>NOUS SOMMES ICI</a:t>
            </a:r>
          </a:p>
        </p:txBody>
      </p:sp>
      <p:sp>
        <p:nvSpPr>
          <p:cNvPr id="32" name="Forme libre : forme 31"/>
          <p:cNvSpPr/>
          <p:nvPr/>
        </p:nvSpPr>
        <p:spPr>
          <a:xfrm>
            <a:off x="9521825" y="1233488"/>
            <a:ext cx="1504950" cy="1019175"/>
          </a:xfrm>
          <a:custGeom>
            <a:avLst/>
            <a:gdLst>
              <a:gd name="connsiteX0" fmla="*/ 1504950 w 1504950"/>
              <a:gd name="connsiteY0" fmla="*/ 0 h 733425"/>
              <a:gd name="connsiteX1" fmla="*/ 0 w 1504950"/>
              <a:gd name="connsiteY1" fmla="*/ 561975 h 733425"/>
              <a:gd name="connsiteX2" fmla="*/ 9525 w 1504950"/>
              <a:gd name="connsiteY2" fmla="*/ 733425 h 733425"/>
            </a:gdLst>
            <a:ahLst/>
            <a:cxnLst>
              <a:cxn ang="0">
                <a:pos x="connsiteX0" y="connsiteY0"/>
              </a:cxn>
              <a:cxn ang="0">
                <a:pos x="connsiteX1" y="connsiteY1"/>
              </a:cxn>
              <a:cxn ang="0">
                <a:pos x="connsiteX2" y="connsiteY2"/>
              </a:cxn>
            </a:cxnLst>
            <a:rect l="l" t="t" r="r" b="b"/>
            <a:pathLst>
              <a:path w="1504950" h="733425">
                <a:moveTo>
                  <a:pt x="1504950" y="0"/>
                </a:moveTo>
                <a:lnTo>
                  <a:pt x="0" y="561975"/>
                </a:lnTo>
                <a:lnTo>
                  <a:pt x="9525" y="733425"/>
                </a:lnTo>
              </a:path>
            </a:pathLst>
          </a:custGeom>
          <a:noFill/>
          <a:ln w="57150">
            <a:solidFill>
              <a:srgbClr val="B7DFD5"/>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327" name="ZoneTexte 37"/>
          <p:cNvSpPr txBox="1">
            <a:spLocks noChangeArrowheads="1"/>
          </p:cNvSpPr>
          <p:nvPr/>
        </p:nvSpPr>
        <p:spPr bwMode="auto">
          <a:xfrm>
            <a:off x="4756150" y="3895725"/>
            <a:ext cx="2414588" cy="1938338"/>
          </a:xfrm>
          <a:prstGeom prst="rect">
            <a:avLst/>
          </a:prstGeom>
          <a:noFill/>
          <a:ln w="9525">
            <a:noFill/>
            <a:miter lim="800000"/>
            <a:headEnd/>
            <a:tailEnd/>
          </a:ln>
        </p:spPr>
        <p:txBody>
          <a:bodyPr>
            <a:spAutoFit/>
          </a:bodyPr>
          <a:lstStyle/>
          <a:p>
            <a:pPr algn="ctr"/>
            <a:r>
              <a:rPr lang="fr-FR" altLang="fr-FR" sz="1200">
                <a:latin typeface="AauxPro OT Regular"/>
                <a:ea typeface="MS Mincho"/>
                <a:cs typeface="MS Mincho"/>
              </a:rPr>
              <a:t>Hypothèses d’aménagement du carrefour</a:t>
            </a:r>
          </a:p>
          <a:p>
            <a:pPr algn="ctr"/>
            <a:endParaRPr lang="fr-FR" sz="1200">
              <a:latin typeface="AauxPro OT Regular"/>
              <a:ea typeface="MS Mincho"/>
              <a:cs typeface="MS Mincho"/>
            </a:endParaRPr>
          </a:p>
          <a:p>
            <a:pPr algn="ctr"/>
            <a:r>
              <a:rPr lang="fr-FR" sz="1200">
                <a:latin typeface="AauxPro OT Regular"/>
                <a:ea typeface="MS Mincho"/>
                <a:cs typeface="MS Mincho"/>
              </a:rPr>
              <a:t>Hypothèses d’aménagement du centre-bourg</a:t>
            </a:r>
          </a:p>
          <a:p>
            <a:pPr algn="ctr"/>
            <a:endParaRPr lang="fr-FR" sz="1200">
              <a:latin typeface="AauxPro OT Regular"/>
              <a:ea typeface="MS Mincho"/>
              <a:cs typeface="MS Mincho"/>
            </a:endParaRPr>
          </a:p>
          <a:p>
            <a:pPr algn="ctr"/>
            <a:r>
              <a:rPr lang="fr-FR" sz="1200">
                <a:latin typeface="AauxPro OT Regular"/>
                <a:ea typeface="MS Mincho"/>
                <a:cs typeface="MS Mincho"/>
              </a:rPr>
              <a:t>Analyse du patrimoine bâti communal</a:t>
            </a:r>
          </a:p>
          <a:p>
            <a:pPr algn="ctr"/>
            <a:endParaRPr lang="fr-FR" sz="1200">
              <a:latin typeface="AauxPro OT Regular"/>
              <a:ea typeface="MS Mincho"/>
              <a:cs typeface="MS Mincho"/>
            </a:endParaRPr>
          </a:p>
          <a:p>
            <a:pPr algn="ctr"/>
            <a:r>
              <a:rPr lang="fr-FR" sz="1200">
                <a:latin typeface="AauxPro OT Regular"/>
                <a:ea typeface="MS Mincho"/>
                <a:cs typeface="MS Mincho"/>
              </a:rPr>
              <a:t>Analyses croisées</a:t>
            </a:r>
          </a:p>
        </p:txBody>
      </p:sp>
      <p:sp>
        <p:nvSpPr>
          <p:cNvPr id="13328" name="ZoneTexte 38"/>
          <p:cNvSpPr txBox="1">
            <a:spLocks noChangeArrowheads="1"/>
          </p:cNvSpPr>
          <p:nvPr/>
        </p:nvSpPr>
        <p:spPr bwMode="auto">
          <a:xfrm>
            <a:off x="7516813" y="3846513"/>
            <a:ext cx="2414587" cy="1754187"/>
          </a:xfrm>
          <a:prstGeom prst="rect">
            <a:avLst/>
          </a:prstGeom>
          <a:noFill/>
          <a:ln w="9525">
            <a:noFill/>
            <a:miter lim="800000"/>
            <a:headEnd/>
            <a:tailEnd/>
          </a:ln>
        </p:spPr>
        <p:txBody>
          <a:bodyPr>
            <a:spAutoFit/>
          </a:bodyPr>
          <a:lstStyle/>
          <a:p>
            <a:pPr algn="ctr"/>
            <a:r>
              <a:rPr lang="fr-FR" sz="1200">
                <a:latin typeface="AauxPro OT Regular"/>
                <a:ea typeface="MS Mincho"/>
                <a:cs typeface="MS Mincho"/>
              </a:rPr>
              <a:t>Mesure des impacts spatiaux et financiers du scénario retenu</a:t>
            </a:r>
          </a:p>
          <a:p>
            <a:pPr algn="ctr"/>
            <a:endParaRPr lang="fr-FR" sz="1200">
              <a:latin typeface="AauxPro OT Regular"/>
              <a:ea typeface="MS Mincho"/>
              <a:cs typeface="MS Mincho"/>
            </a:endParaRPr>
          </a:p>
          <a:p>
            <a:pPr algn="ctr"/>
            <a:r>
              <a:rPr lang="fr-FR" sz="1200">
                <a:latin typeface="AauxPro OT Regular"/>
                <a:ea typeface="MS Mincho"/>
                <a:cs typeface="MS Mincho"/>
              </a:rPr>
              <a:t>Identification des outils réglementaires adaptés à intégrer dans le futur PLUIH en cours</a:t>
            </a:r>
          </a:p>
          <a:p>
            <a:pPr algn="ctr"/>
            <a:endParaRPr lang="fr-FR" sz="1200">
              <a:latin typeface="AauxPro OT Regular"/>
              <a:ea typeface="MS Mincho"/>
              <a:cs typeface="MS Mincho"/>
            </a:endParaRPr>
          </a:p>
          <a:p>
            <a:pPr algn="ctr"/>
            <a:r>
              <a:rPr lang="fr-FR" sz="1200">
                <a:latin typeface="AauxPro OT Regular"/>
                <a:ea typeface="MS Mincho"/>
                <a:cs typeface="MS Mincho"/>
              </a:rPr>
              <a:t>Définition des prochaines </a:t>
            </a:r>
          </a:p>
          <a:p>
            <a:pPr algn="ctr"/>
            <a:r>
              <a:rPr lang="fr-FR" sz="1200">
                <a:latin typeface="AauxPro OT Regular"/>
                <a:ea typeface="MS Mincho"/>
                <a:cs typeface="MS Mincho"/>
              </a:rPr>
              <a:t>étapes de travail</a:t>
            </a:r>
          </a:p>
        </p:txBody>
      </p:sp>
      <p:sp>
        <p:nvSpPr>
          <p:cNvPr id="13329" name="ZoneTexte 39"/>
          <p:cNvSpPr txBox="1">
            <a:spLocks noChangeArrowheads="1"/>
          </p:cNvSpPr>
          <p:nvPr/>
        </p:nvSpPr>
        <p:spPr bwMode="auto">
          <a:xfrm>
            <a:off x="2090738" y="3895725"/>
            <a:ext cx="2414587" cy="1754188"/>
          </a:xfrm>
          <a:prstGeom prst="rect">
            <a:avLst/>
          </a:prstGeom>
          <a:noFill/>
          <a:ln w="9525">
            <a:noFill/>
            <a:miter lim="800000"/>
            <a:headEnd/>
            <a:tailEnd/>
          </a:ln>
        </p:spPr>
        <p:txBody>
          <a:bodyPr>
            <a:spAutoFit/>
          </a:bodyPr>
          <a:lstStyle/>
          <a:p>
            <a:pPr algn="ctr"/>
            <a:r>
              <a:rPr lang="fr-FR" altLang="fr-FR" sz="1200">
                <a:latin typeface="AauxPro OT Regular"/>
                <a:ea typeface="MS Mincho"/>
                <a:cs typeface="MS Mincho"/>
              </a:rPr>
              <a:t>Elaboration du diagnostic Mobilités et comptages routiers localisés</a:t>
            </a:r>
          </a:p>
          <a:p>
            <a:pPr algn="ctr"/>
            <a:endParaRPr lang="fr-FR" altLang="fr-FR" sz="1200">
              <a:latin typeface="AauxPro OT Regular"/>
              <a:ea typeface="MS Mincho"/>
              <a:cs typeface="MS Mincho"/>
            </a:endParaRPr>
          </a:p>
          <a:p>
            <a:pPr algn="ctr"/>
            <a:r>
              <a:rPr lang="fr-FR" altLang="fr-FR" sz="1200">
                <a:latin typeface="AauxPro OT Regular"/>
                <a:ea typeface="MS Mincho"/>
                <a:cs typeface="MS Mincho"/>
              </a:rPr>
              <a:t>Elaboration du diagnostic urbain</a:t>
            </a:r>
          </a:p>
          <a:p>
            <a:pPr algn="ctr"/>
            <a:endParaRPr lang="fr-FR" altLang="fr-FR" sz="1200">
              <a:latin typeface="AauxPro OT Regular"/>
              <a:ea typeface="MS Mincho"/>
              <a:cs typeface="MS Mincho"/>
            </a:endParaRPr>
          </a:p>
          <a:p>
            <a:pPr algn="ctr"/>
            <a:endParaRPr lang="fr-FR" altLang="fr-FR" sz="1200">
              <a:latin typeface="AauxPro OT Regular"/>
              <a:ea typeface="MS Mincho"/>
              <a:cs typeface="MS Mincho"/>
            </a:endParaRPr>
          </a:p>
          <a:p>
            <a:pPr algn="ctr"/>
            <a:r>
              <a:rPr lang="fr-FR" altLang="fr-FR" sz="1200">
                <a:latin typeface="AauxPro OT Regular"/>
                <a:ea typeface="MS Mincho"/>
                <a:cs typeface="MS Mincho"/>
              </a:rPr>
              <a:t>Définition des orientations stratégiques</a:t>
            </a:r>
            <a:endParaRPr lang="fr-FR" sz="1200">
              <a:latin typeface="AauxPro OT Regular"/>
              <a:ea typeface="MS Mincho"/>
              <a:cs typeface="MS Minch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0"/>
          </p:nvPr>
        </p:nvSpPr>
        <p:spPr/>
        <p:txBody>
          <a:bodyPr/>
          <a:lstStyle/>
          <a:p>
            <a:pPr>
              <a:defRPr/>
            </a:pPr>
            <a:fld id="{305A20E4-9C9B-49E0-A002-B8D572673EA5}" type="slidenum">
              <a:rPr lang="fr-FR"/>
              <a:pPr>
                <a:defRPr/>
              </a:pPr>
              <a:t>6</a:t>
            </a:fld>
            <a:endParaRPr lang="fr-FR" dirty="0"/>
          </a:p>
        </p:txBody>
      </p:sp>
      <p:sp>
        <p:nvSpPr>
          <p:cNvPr id="14338" name="Titre 1"/>
          <p:cNvSpPr>
            <a:spLocks noGrp="1"/>
          </p:cNvSpPr>
          <p:nvPr>
            <p:ph type="title"/>
          </p:nvPr>
        </p:nvSpPr>
        <p:spPr>
          <a:xfrm>
            <a:off x="1379538" y="0"/>
            <a:ext cx="10747375" cy="720725"/>
          </a:xfrm>
        </p:spPr>
        <p:txBody>
          <a:bodyPr/>
          <a:lstStyle/>
          <a:p>
            <a:pPr eaLnBrk="1" hangingPunct="1"/>
            <a:r>
              <a:rPr lang="fr-FR">
                <a:latin typeface="AauxPro OT Black"/>
              </a:rPr>
              <a:t>Objectifs de la réunion</a:t>
            </a:r>
          </a:p>
        </p:txBody>
      </p:sp>
      <p:grpSp>
        <p:nvGrpSpPr>
          <p:cNvPr id="14339" name="Groupe 1"/>
          <p:cNvGrpSpPr>
            <a:grpSpLocks/>
          </p:cNvGrpSpPr>
          <p:nvPr/>
        </p:nvGrpSpPr>
        <p:grpSpPr bwMode="auto">
          <a:xfrm>
            <a:off x="276225" y="1446213"/>
            <a:ext cx="4144963" cy="4632325"/>
            <a:chOff x="-2342578" y="1446951"/>
            <a:chExt cx="9180513" cy="4631972"/>
          </a:xfrm>
        </p:grpSpPr>
        <p:sp>
          <p:nvSpPr>
            <p:cNvPr id="5" name="Rectangle 4"/>
            <p:cNvSpPr/>
            <p:nvPr/>
          </p:nvSpPr>
          <p:spPr>
            <a:xfrm>
              <a:off x="-1614746" y="1446951"/>
              <a:ext cx="7594755" cy="1409593"/>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Rectangle 5"/>
            <p:cNvSpPr/>
            <p:nvPr/>
          </p:nvSpPr>
          <p:spPr>
            <a:xfrm>
              <a:off x="-1614746" y="3058140"/>
              <a:ext cx="7594755" cy="1409593"/>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Rectangle 9"/>
            <p:cNvSpPr/>
            <p:nvPr/>
          </p:nvSpPr>
          <p:spPr>
            <a:xfrm>
              <a:off x="-1614746" y="4669330"/>
              <a:ext cx="7594755" cy="1409593"/>
            </a:xfrm>
            <a:prstGeom prst="rect">
              <a:avLst/>
            </a:prstGeom>
            <a:solidFill>
              <a:srgbClr val="B7D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Rectangle 7"/>
            <p:cNvSpPr>
              <a:spLocks noChangeArrowheads="1"/>
            </p:cNvSpPr>
            <p:nvPr/>
          </p:nvSpPr>
          <p:spPr bwMode="auto">
            <a:xfrm>
              <a:off x="-1358073" y="1758077"/>
              <a:ext cx="7338082" cy="830199"/>
            </a:xfrm>
            <a:prstGeom prst="rect">
              <a:avLst/>
            </a:prstGeom>
            <a:noFill/>
            <a:ln>
              <a:noFill/>
            </a:ln>
            <a:effectLst/>
          </p:spPr>
          <p:txBody>
            <a:bodyPr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fr-FR" altLang="fr-FR" sz="1600" dirty="0">
                  <a:latin typeface="AauxPro OT Regular" panose="02000506030000020004" pitchFamily="50" charset="0"/>
                  <a:cs typeface="+mn-cs"/>
                </a:rPr>
                <a:t>Présenter les avancées </a:t>
              </a:r>
            </a:p>
            <a:p>
              <a:pPr algn="ctr">
                <a:defRPr/>
              </a:pPr>
              <a:r>
                <a:rPr lang="fr-FR" altLang="fr-FR" sz="1600" dirty="0">
                  <a:latin typeface="AauxPro OT Regular" panose="02000506030000020004" pitchFamily="50" charset="0"/>
                  <a:cs typeface="+mn-cs"/>
                </a:rPr>
                <a:t>du projet et les propositions d’aménagement</a:t>
              </a:r>
            </a:p>
          </p:txBody>
        </p:sp>
        <p:sp>
          <p:nvSpPr>
            <p:cNvPr id="11" name="Rectangle 10"/>
            <p:cNvSpPr>
              <a:spLocks noChangeArrowheads="1"/>
            </p:cNvSpPr>
            <p:nvPr/>
          </p:nvSpPr>
          <p:spPr bwMode="auto">
            <a:xfrm>
              <a:off x="-2215999" y="3366092"/>
              <a:ext cx="9053934" cy="831787"/>
            </a:xfrm>
            <a:prstGeom prst="rect">
              <a:avLst/>
            </a:prstGeom>
            <a:noFill/>
            <a:ln>
              <a:noFill/>
            </a:ln>
            <a:effectLst/>
          </p:spPr>
          <p:txBody>
            <a:bodyPr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fr-FR" altLang="fr-FR" sz="1600" dirty="0">
                  <a:latin typeface="AauxPro OT Regular" panose="02000506030000020004" pitchFamily="50" charset="0"/>
                  <a:cs typeface="+mn-cs"/>
                </a:rPr>
                <a:t>Partager les éléments </a:t>
              </a:r>
            </a:p>
            <a:p>
              <a:pPr algn="ctr">
                <a:defRPr/>
              </a:pPr>
              <a:r>
                <a:rPr lang="fr-FR" altLang="fr-FR" sz="1600" dirty="0">
                  <a:latin typeface="AauxPro OT Regular" panose="02000506030000020004" pitchFamily="50" charset="0"/>
                  <a:cs typeface="+mn-cs"/>
                </a:rPr>
                <a:t>de calendrier et des premières </a:t>
              </a:r>
            </a:p>
            <a:p>
              <a:pPr algn="ctr">
                <a:defRPr/>
              </a:pPr>
              <a:r>
                <a:rPr lang="fr-FR" altLang="fr-FR" sz="1600" dirty="0">
                  <a:latin typeface="AauxPro OT Regular" panose="02000506030000020004" pitchFamily="50" charset="0"/>
                  <a:cs typeface="+mn-cs"/>
                </a:rPr>
                <a:t>approches financières du projet</a:t>
              </a:r>
            </a:p>
          </p:txBody>
        </p:sp>
        <p:sp>
          <p:nvSpPr>
            <p:cNvPr id="13" name="Rectangle 12"/>
            <p:cNvSpPr>
              <a:spLocks noChangeArrowheads="1"/>
            </p:cNvSpPr>
            <p:nvPr/>
          </p:nvSpPr>
          <p:spPr bwMode="auto">
            <a:xfrm>
              <a:off x="-2342578" y="5082049"/>
              <a:ext cx="9053934" cy="584155"/>
            </a:xfrm>
            <a:prstGeom prst="rect">
              <a:avLst/>
            </a:prstGeom>
            <a:noFill/>
            <a:ln>
              <a:noFill/>
            </a:ln>
            <a:effectLst/>
          </p:spPr>
          <p:txBody>
            <a:bodyPr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defRPr/>
              </a:pPr>
              <a:r>
                <a:rPr lang="fr-FR" altLang="fr-FR" sz="1600" dirty="0">
                  <a:latin typeface="AauxPro OT Regular" panose="02000506030000020004" pitchFamily="50" charset="0"/>
                  <a:cs typeface="+mn-cs"/>
                </a:rPr>
                <a:t>Échanger sur </a:t>
              </a:r>
            </a:p>
            <a:p>
              <a:pPr algn="ctr">
                <a:defRPr/>
              </a:pPr>
              <a:r>
                <a:rPr lang="fr-FR" altLang="fr-FR" sz="1600" dirty="0">
                  <a:latin typeface="AauxPro OT Regular" panose="02000506030000020004" pitchFamily="50" charset="0"/>
                  <a:cs typeface="+mn-cs"/>
                </a:rPr>
                <a:t>les propositions</a:t>
              </a:r>
              <a:endParaRPr lang="fr-FR" altLang="fr-FR" sz="2000" dirty="0">
                <a:latin typeface="AauxPro OT Regular" panose="02000506030000020004" pitchFamily="50" charset="0"/>
                <a:cs typeface="+mn-cs"/>
              </a:endParaRPr>
            </a:p>
          </p:txBody>
        </p:sp>
      </p:grpSp>
      <p:pic>
        <p:nvPicPr>
          <p:cNvPr id="14340" name="Picture 5"/>
          <p:cNvPicPr>
            <a:picLocks noChangeAspect="1" noChangeArrowheads="1"/>
          </p:cNvPicPr>
          <p:nvPr/>
        </p:nvPicPr>
        <p:blipFill>
          <a:blip r:embed="rId2"/>
          <a:srcRect/>
          <a:stretch>
            <a:fillRect/>
          </a:stretch>
        </p:blipFill>
        <p:spPr bwMode="auto">
          <a:xfrm>
            <a:off x="4595813" y="1206500"/>
            <a:ext cx="7362825" cy="512921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oneTexte 7"/>
          <p:cNvSpPr txBox="1">
            <a:spLocks noChangeArrowheads="1"/>
          </p:cNvSpPr>
          <p:nvPr/>
        </p:nvSpPr>
        <p:spPr bwMode="auto">
          <a:xfrm>
            <a:off x="5638800" y="3729038"/>
            <a:ext cx="5746750" cy="2405062"/>
          </a:xfrm>
          <a:prstGeom prst="rect">
            <a:avLst/>
          </a:prstGeom>
          <a:noFill/>
          <a:ln w="9525">
            <a:noFill/>
            <a:miter lim="800000"/>
            <a:headEnd/>
            <a:tailEnd/>
          </a:ln>
        </p:spPr>
        <p:txBody>
          <a:bodyPr/>
          <a:lstStyle/>
          <a:p>
            <a:pPr algn="ctr"/>
            <a:r>
              <a:rPr lang="fr-FR" sz="3600">
                <a:solidFill>
                  <a:srgbClr val="10A6B4"/>
                </a:solidFill>
                <a:latin typeface="AauxPro OT Black"/>
              </a:rPr>
              <a:t>Un cœur de bourg convivial demain à Beaupuy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27"/>
          <p:cNvSpPr>
            <a:spLocks noGrp="1"/>
          </p:cNvSpPr>
          <p:nvPr>
            <p:ph type="title"/>
          </p:nvPr>
        </p:nvSpPr>
        <p:spPr>
          <a:xfrm>
            <a:off x="1379538" y="88900"/>
            <a:ext cx="10747375" cy="720725"/>
          </a:xfrm>
        </p:spPr>
        <p:txBody>
          <a:bodyPr/>
          <a:lstStyle/>
          <a:p>
            <a:pPr eaLnBrk="1" hangingPunct="1"/>
            <a:r>
              <a:rPr lang="fr-FR" sz="3200">
                <a:latin typeface="AauxPro OT Black"/>
              </a:rPr>
              <a:t>Rappel des éléments de diagnostic</a:t>
            </a:r>
          </a:p>
        </p:txBody>
      </p:sp>
      <p:sp>
        <p:nvSpPr>
          <p:cNvPr id="7" name="Espace réservé du numéro de diapositive 6"/>
          <p:cNvSpPr>
            <a:spLocks noGrp="1"/>
          </p:cNvSpPr>
          <p:nvPr>
            <p:ph type="sldNum" sz="quarter" idx="10"/>
          </p:nvPr>
        </p:nvSpPr>
        <p:spPr/>
        <p:txBody>
          <a:bodyPr/>
          <a:lstStyle/>
          <a:p>
            <a:pPr>
              <a:defRPr/>
            </a:pPr>
            <a:fld id="{2A3A0125-C3AB-487A-A1E1-2EE316D0E14A}" type="slidenum">
              <a:rPr lang="fr-FR"/>
              <a:pPr>
                <a:defRPr/>
              </a:pPr>
              <a:t>8</a:t>
            </a:fld>
            <a:endParaRPr lang="fr-FR" dirty="0"/>
          </a:p>
        </p:txBody>
      </p:sp>
      <p:pic>
        <p:nvPicPr>
          <p:cNvPr id="16387" name="Image 8" descr="Une image contenant carte&#10;&#10;Description générée automatiquement"/>
          <p:cNvPicPr>
            <a:picLocks noChangeAspect="1"/>
          </p:cNvPicPr>
          <p:nvPr/>
        </p:nvPicPr>
        <p:blipFill>
          <a:blip r:embed="rId2"/>
          <a:srcRect l="40627" t="29703" r="13876" b="17323"/>
          <a:stretch>
            <a:fillRect/>
          </a:stretch>
        </p:blipFill>
        <p:spPr bwMode="auto">
          <a:xfrm>
            <a:off x="631825" y="2674938"/>
            <a:ext cx="4592638" cy="3779837"/>
          </a:xfrm>
          <a:prstGeom prst="rect">
            <a:avLst/>
          </a:prstGeom>
          <a:noFill/>
          <a:ln w="9525">
            <a:noFill/>
            <a:miter lim="800000"/>
            <a:headEnd/>
            <a:tailEnd/>
          </a:ln>
        </p:spPr>
      </p:pic>
      <p:sp>
        <p:nvSpPr>
          <p:cNvPr id="16388" name="Titre 1"/>
          <p:cNvSpPr txBox="1">
            <a:spLocks/>
          </p:cNvSpPr>
          <p:nvPr/>
        </p:nvSpPr>
        <p:spPr bwMode="auto">
          <a:xfrm>
            <a:off x="1379538" y="246063"/>
            <a:ext cx="10747375" cy="720725"/>
          </a:xfrm>
          <a:prstGeom prst="rect">
            <a:avLst/>
          </a:prstGeom>
          <a:solidFill>
            <a:schemeClr val="bg1"/>
          </a:solidFill>
          <a:ln w="9525">
            <a:noFill/>
            <a:miter lim="800000"/>
            <a:headEnd/>
            <a:tailEnd/>
          </a:ln>
        </p:spPr>
        <p:txBody>
          <a:bodyPr anchor="ctr"/>
          <a:lstStyle/>
          <a:p>
            <a:r>
              <a:rPr lang="fr-FR" sz="3200">
                <a:latin typeface="AauxPro OT Black"/>
              </a:rPr>
              <a:t>Rappel des éléments de diagnostic</a:t>
            </a:r>
            <a:br>
              <a:rPr lang="fr-FR" sz="3200">
                <a:latin typeface="AauxPro OT Black"/>
              </a:rPr>
            </a:br>
            <a:r>
              <a:rPr lang="fr-FR">
                <a:latin typeface="AauxPro OT Black"/>
              </a:rPr>
              <a:t>Quel est le centre-bourg de Beaupuy aujourd’hui ?</a:t>
            </a:r>
            <a:endParaRPr lang="fr-FR" sz="3200">
              <a:latin typeface="AauxPro OT Black"/>
            </a:endParaRPr>
          </a:p>
        </p:txBody>
      </p:sp>
      <p:sp>
        <p:nvSpPr>
          <p:cNvPr id="16389" name="ZoneTexte 10"/>
          <p:cNvSpPr txBox="1">
            <a:spLocks noChangeArrowheads="1"/>
          </p:cNvSpPr>
          <p:nvPr/>
        </p:nvSpPr>
        <p:spPr bwMode="auto">
          <a:xfrm>
            <a:off x="606425" y="1474788"/>
            <a:ext cx="4941888" cy="969962"/>
          </a:xfrm>
          <a:prstGeom prst="rect">
            <a:avLst/>
          </a:prstGeom>
          <a:noFill/>
          <a:ln w="9525">
            <a:noFill/>
            <a:miter lim="800000"/>
            <a:headEnd/>
            <a:tailEnd/>
          </a:ln>
        </p:spPr>
        <p:txBody>
          <a:bodyPr/>
          <a:lstStyle/>
          <a:p>
            <a:r>
              <a:rPr lang="fr-FR" sz="1400">
                <a:latin typeface="AauxPro OT Regular"/>
              </a:rPr>
              <a:t>Une localisation historique à la croisée des chemins et une commune composée de hameaux agricoles.</a:t>
            </a:r>
          </a:p>
          <a:p>
            <a:endParaRPr lang="fr-FR" sz="1400">
              <a:latin typeface="AauxPro OT Regular"/>
            </a:endParaRPr>
          </a:p>
        </p:txBody>
      </p:sp>
      <p:sp>
        <p:nvSpPr>
          <p:cNvPr id="17" name="Flèche : droite 16"/>
          <p:cNvSpPr/>
          <p:nvPr/>
        </p:nvSpPr>
        <p:spPr>
          <a:xfrm>
            <a:off x="985838" y="2176463"/>
            <a:ext cx="381000" cy="192087"/>
          </a:xfrm>
          <a:prstGeom prst="rightArrow">
            <a:avLst/>
          </a:prstGeom>
          <a:solidFill>
            <a:srgbClr val="B7DFD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391" name="ZoneTexte 17"/>
          <p:cNvSpPr txBox="1">
            <a:spLocks noChangeArrowheads="1"/>
          </p:cNvSpPr>
          <p:nvPr/>
        </p:nvSpPr>
        <p:spPr bwMode="auto">
          <a:xfrm>
            <a:off x="1582738" y="2111375"/>
            <a:ext cx="3060700" cy="971550"/>
          </a:xfrm>
          <a:prstGeom prst="rect">
            <a:avLst/>
          </a:prstGeom>
          <a:noFill/>
          <a:ln w="9525">
            <a:noFill/>
            <a:miter lim="800000"/>
            <a:headEnd/>
            <a:tailEnd/>
          </a:ln>
        </p:spPr>
        <p:txBody>
          <a:bodyPr/>
          <a:lstStyle/>
          <a:p>
            <a:r>
              <a:rPr lang="fr-FR" sz="1400">
                <a:latin typeface="AauxPro OT Bold"/>
              </a:rPr>
              <a:t>Une absence de cœur de bourg historique classique.</a:t>
            </a:r>
          </a:p>
          <a:p>
            <a:endParaRPr lang="fr-FR" sz="1400">
              <a:latin typeface="AauxPro OT Regular"/>
            </a:endParaRPr>
          </a:p>
        </p:txBody>
      </p:sp>
      <p:pic>
        <p:nvPicPr>
          <p:cNvPr id="16392" name="Image 18"/>
          <p:cNvPicPr>
            <a:picLocks noChangeAspect="1"/>
          </p:cNvPicPr>
          <p:nvPr/>
        </p:nvPicPr>
        <p:blipFill>
          <a:blip r:embed="rId3"/>
          <a:srcRect l="38084" t="21111" r="4430" b="8148"/>
          <a:stretch>
            <a:fillRect/>
          </a:stretch>
        </p:blipFill>
        <p:spPr bwMode="auto">
          <a:xfrm>
            <a:off x="6588125" y="2674938"/>
            <a:ext cx="4410075" cy="3838575"/>
          </a:xfrm>
          <a:prstGeom prst="rect">
            <a:avLst/>
          </a:prstGeom>
          <a:noFill/>
          <a:ln w="9525">
            <a:noFill/>
            <a:miter lim="800000"/>
            <a:headEnd/>
            <a:tailEnd/>
          </a:ln>
        </p:spPr>
      </p:pic>
      <p:sp>
        <p:nvSpPr>
          <p:cNvPr id="16393" name="ZoneTexte 19"/>
          <p:cNvSpPr txBox="1">
            <a:spLocks noChangeArrowheads="1"/>
          </p:cNvSpPr>
          <p:nvPr/>
        </p:nvSpPr>
        <p:spPr bwMode="auto">
          <a:xfrm>
            <a:off x="6500813" y="1474788"/>
            <a:ext cx="4941887" cy="969962"/>
          </a:xfrm>
          <a:prstGeom prst="rect">
            <a:avLst/>
          </a:prstGeom>
          <a:noFill/>
          <a:ln w="9525">
            <a:noFill/>
            <a:miter lim="800000"/>
            <a:headEnd/>
            <a:tailEnd/>
          </a:ln>
        </p:spPr>
        <p:txBody>
          <a:bodyPr/>
          <a:lstStyle/>
          <a:p>
            <a:pPr algn="just"/>
            <a:r>
              <a:rPr lang="fr-FR" sz="1400">
                <a:latin typeface="AauxPro OT Regular"/>
              </a:rPr>
              <a:t>Un développement urbain progressif par grandes étapes en « pièces urbaines ». Un habitat pavillonnaire majoritaire.</a:t>
            </a:r>
          </a:p>
          <a:p>
            <a:endParaRPr lang="fr-FR" sz="1400">
              <a:latin typeface="AauxPro OT Regular"/>
            </a:endParaRPr>
          </a:p>
        </p:txBody>
      </p:sp>
      <p:sp>
        <p:nvSpPr>
          <p:cNvPr id="21" name="Flèche : droite 20"/>
          <p:cNvSpPr/>
          <p:nvPr/>
        </p:nvSpPr>
        <p:spPr>
          <a:xfrm>
            <a:off x="6878638" y="2147888"/>
            <a:ext cx="381000" cy="192087"/>
          </a:xfrm>
          <a:prstGeom prst="rightArrow">
            <a:avLst/>
          </a:prstGeom>
          <a:solidFill>
            <a:srgbClr val="B7DFD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395" name="ZoneTexte 21"/>
          <p:cNvSpPr txBox="1">
            <a:spLocks noChangeArrowheads="1"/>
          </p:cNvSpPr>
          <p:nvPr/>
        </p:nvSpPr>
        <p:spPr bwMode="auto">
          <a:xfrm>
            <a:off x="7477125" y="2082800"/>
            <a:ext cx="3059113" cy="971550"/>
          </a:xfrm>
          <a:prstGeom prst="rect">
            <a:avLst/>
          </a:prstGeom>
          <a:noFill/>
          <a:ln w="9525">
            <a:noFill/>
            <a:miter lim="800000"/>
            <a:headEnd/>
            <a:tailEnd/>
          </a:ln>
        </p:spPr>
        <p:txBody>
          <a:bodyPr/>
          <a:lstStyle/>
          <a:p>
            <a:r>
              <a:rPr lang="fr-FR" sz="1400">
                <a:latin typeface="AauxPro OT Bold"/>
              </a:rPr>
              <a:t>Peu de liens entre les différents quartiers, entre le nord et le sud…</a:t>
            </a:r>
          </a:p>
          <a:p>
            <a:endParaRPr lang="fr-FR" sz="1400">
              <a:latin typeface="AauxPro OT Regul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27"/>
          <p:cNvSpPr>
            <a:spLocks noGrp="1"/>
          </p:cNvSpPr>
          <p:nvPr>
            <p:ph type="title"/>
          </p:nvPr>
        </p:nvSpPr>
        <p:spPr>
          <a:xfrm>
            <a:off x="1379538" y="88900"/>
            <a:ext cx="10747375" cy="720725"/>
          </a:xfrm>
        </p:spPr>
        <p:txBody>
          <a:bodyPr/>
          <a:lstStyle/>
          <a:p>
            <a:pPr eaLnBrk="1" hangingPunct="1"/>
            <a:r>
              <a:rPr lang="fr-FR" sz="3200">
                <a:latin typeface="AauxPro OT Black"/>
              </a:rPr>
              <a:t>Rappel des éléments de diagnostic</a:t>
            </a:r>
          </a:p>
        </p:txBody>
      </p:sp>
      <p:sp>
        <p:nvSpPr>
          <p:cNvPr id="7" name="Espace réservé du numéro de diapositive 6"/>
          <p:cNvSpPr>
            <a:spLocks noGrp="1"/>
          </p:cNvSpPr>
          <p:nvPr>
            <p:ph type="sldNum" sz="quarter" idx="10"/>
          </p:nvPr>
        </p:nvSpPr>
        <p:spPr/>
        <p:txBody>
          <a:bodyPr/>
          <a:lstStyle/>
          <a:p>
            <a:pPr>
              <a:defRPr/>
            </a:pPr>
            <a:fld id="{9A6DEE4D-5290-4AF0-A3C6-2ACD3CD22858}" type="slidenum">
              <a:rPr lang="fr-FR"/>
              <a:pPr>
                <a:defRPr/>
              </a:pPr>
              <a:t>9</a:t>
            </a:fld>
            <a:endParaRPr lang="fr-FR" dirty="0"/>
          </a:p>
        </p:txBody>
      </p:sp>
      <p:pic>
        <p:nvPicPr>
          <p:cNvPr id="17411" name="Image 8" descr="Une image contenant carte&#10;&#10;Description générée automatiquement"/>
          <p:cNvPicPr>
            <a:picLocks noChangeAspect="1"/>
          </p:cNvPicPr>
          <p:nvPr/>
        </p:nvPicPr>
        <p:blipFill>
          <a:blip r:embed="rId2"/>
          <a:srcRect l="40627" t="29703" r="13876" b="17323"/>
          <a:stretch>
            <a:fillRect/>
          </a:stretch>
        </p:blipFill>
        <p:spPr bwMode="auto">
          <a:xfrm>
            <a:off x="631825" y="2674938"/>
            <a:ext cx="4592638" cy="3779837"/>
          </a:xfrm>
          <a:prstGeom prst="rect">
            <a:avLst/>
          </a:prstGeom>
          <a:noFill/>
          <a:ln w="9525">
            <a:noFill/>
            <a:miter lim="800000"/>
            <a:headEnd/>
            <a:tailEnd/>
          </a:ln>
        </p:spPr>
      </p:pic>
      <p:sp>
        <p:nvSpPr>
          <p:cNvPr id="17412" name="Titre 1"/>
          <p:cNvSpPr txBox="1">
            <a:spLocks/>
          </p:cNvSpPr>
          <p:nvPr/>
        </p:nvSpPr>
        <p:spPr bwMode="auto">
          <a:xfrm>
            <a:off x="1379538" y="246063"/>
            <a:ext cx="10747375" cy="720725"/>
          </a:xfrm>
          <a:prstGeom prst="rect">
            <a:avLst/>
          </a:prstGeom>
          <a:solidFill>
            <a:schemeClr val="bg1"/>
          </a:solidFill>
          <a:ln w="9525">
            <a:noFill/>
            <a:miter lim="800000"/>
            <a:headEnd/>
            <a:tailEnd/>
          </a:ln>
        </p:spPr>
        <p:txBody>
          <a:bodyPr anchor="ctr"/>
          <a:lstStyle/>
          <a:p>
            <a:r>
              <a:rPr lang="fr-FR" sz="3200">
                <a:latin typeface="AauxPro OT Black"/>
              </a:rPr>
              <a:t>Rappel des éléments de diagnostic</a:t>
            </a:r>
            <a:br>
              <a:rPr lang="fr-FR" sz="3200">
                <a:latin typeface="AauxPro OT Black"/>
              </a:rPr>
            </a:br>
            <a:r>
              <a:rPr lang="fr-FR">
                <a:latin typeface="AauxPro OT Black"/>
              </a:rPr>
              <a:t>Quel est le centre-bourg de Beaupuy aujourd’hui ?</a:t>
            </a:r>
            <a:endParaRPr lang="fr-FR" sz="3200">
              <a:latin typeface="AauxPro OT Black"/>
            </a:endParaRPr>
          </a:p>
        </p:txBody>
      </p:sp>
      <p:sp>
        <p:nvSpPr>
          <p:cNvPr id="17413" name="ZoneTexte 10"/>
          <p:cNvSpPr txBox="1">
            <a:spLocks noChangeArrowheads="1"/>
          </p:cNvSpPr>
          <p:nvPr/>
        </p:nvSpPr>
        <p:spPr bwMode="auto">
          <a:xfrm>
            <a:off x="6721475" y="1465263"/>
            <a:ext cx="4941888" cy="969962"/>
          </a:xfrm>
          <a:prstGeom prst="rect">
            <a:avLst/>
          </a:prstGeom>
          <a:noFill/>
          <a:ln w="9525">
            <a:noFill/>
            <a:miter lim="800000"/>
            <a:headEnd/>
            <a:tailEnd/>
          </a:ln>
        </p:spPr>
        <p:txBody>
          <a:bodyPr/>
          <a:lstStyle/>
          <a:p>
            <a:r>
              <a:rPr lang="fr-FR" sz="1400">
                <a:latin typeface="AauxPro OT Regular"/>
              </a:rPr>
              <a:t>Une concentration d’équipements publics autour du carrefour de la route de Lavaur.</a:t>
            </a:r>
          </a:p>
          <a:p>
            <a:endParaRPr lang="fr-FR" sz="1400">
              <a:latin typeface="AauxPro OT Regular"/>
            </a:endParaRPr>
          </a:p>
        </p:txBody>
      </p:sp>
      <p:pic>
        <p:nvPicPr>
          <p:cNvPr id="17414" name="Image 18"/>
          <p:cNvPicPr>
            <a:picLocks noChangeAspect="1"/>
          </p:cNvPicPr>
          <p:nvPr/>
        </p:nvPicPr>
        <p:blipFill>
          <a:blip r:embed="rId3"/>
          <a:srcRect l="38084" t="21111" r="4430" b="8148"/>
          <a:stretch>
            <a:fillRect/>
          </a:stretch>
        </p:blipFill>
        <p:spPr bwMode="auto">
          <a:xfrm>
            <a:off x="6588125" y="2674938"/>
            <a:ext cx="4410075" cy="3838575"/>
          </a:xfrm>
          <a:prstGeom prst="rect">
            <a:avLst/>
          </a:prstGeom>
          <a:noFill/>
          <a:ln w="9525">
            <a:noFill/>
            <a:miter lim="800000"/>
            <a:headEnd/>
            <a:tailEnd/>
          </a:ln>
        </p:spPr>
      </p:pic>
      <p:sp>
        <p:nvSpPr>
          <p:cNvPr id="17415" name="ZoneTexte 19"/>
          <p:cNvSpPr txBox="1">
            <a:spLocks noChangeArrowheads="1"/>
          </p:cNvSpPr>
          <p:nvPr/>
        </p:nvSpPr>
        <p:spPr bwMode="auto">
          <a:xfrm>
            <a:off x="598488" y="1492250"/>
            <a:ext cx="4941887" cy="969963"/>
          </a:xfrm>
          <a:prstGeom prst="rect">
            <a:avLst/>
          </a:prstGeom>
          <a:noFill/>
          <a:ln w="9525">
            <a:noFill/>
            <a:miter lim="800000"/>
            <a:headEnd/>
            <a:tailEnd/>
          </a:ln>
        </p:spPr>
        <p:txBody>
          <a:bodyPr/>
          <a:lstStyle/>
          <a:p>
            <a:pPr algn="just"/>
            <a:r>
              <a:rPr lang="fr-FR" sz="1400">
                <a:latin typeface="AauxPro OT Regular"/>
              </a:rPr>
              <a:t>Un cœur de bourg très « routier » marquée par des flux et des nuisances.</a:t>
            </a:r>
          </a:p>
          <a:p>
            <a:endParaRPr lang="fr-FR" sz="1400">
              <a:latin typeface="AauxPro OT Regular"/>
            </a:endParaRPr>
          </a:p>
        </p:txBody>
      </p:sp>
      <p:pic>
        <p:nvPicPr>
          <p:cNvPr id="17416" name="Image 1" descr="Une image contenant texte&#10;&#10;Description générée automatiquement"/>
          <p:cNvPicPr>
            <a:picLocks noChangeAspect="1"/>
          </p:cNvPicPr>
          <p:nvPr/>
        </p:nvPicPr>
        <p:blipFill>
          <a:blip r:embed="rId4"/>
          <a:srcRect l="38084" t="20677" r="4955" b="9190"/>
          <a:stretch>
            <a:fillRect/>
          </a:stretch>
        </p:blipFill>
        <p:spPr bwMode="auto">
          <a:xfrm>
            <a:off x="6481763" y="2182813"/>
            <a:ext cx="4930775" cy="4292600"/>
          </a:xfrm>
          <a:prstGeom prst="rect">
            <a:avLst/>
          </a:prstGeom>
          <a:noFill/>
          <a:ln w="9525">
            <a:noFill/>
            <a:miter lim="800000"/>
            <a:headEnd/>
            <a:tailEnd/>
          </a:ln>
        </p:spPr>
      </p:pic>
      <p:pic>
        <p:nvPicPr>
          <p:cNvPr id="17417" name="Image 2"/>
          <p:cNvPicPr>
            <a:picLocks noChangeAspect="1"/>
          </p:cNvPicPr>
          <p:nvPr/>
        </p:nvPicPr>
        <p:blipFill>
          <a:blip r:embed="rId5"/>
          <a:srcRect l="37807" t="20888" r="4681" b="8688"/>
          <a:stretch>
            <a:fillRect/>
          </a:stretch>
        </p:blipFill>
        <p:spPr bwMode="auto">
          <a:xfrm>
            <a:off x="633413" y="2239963"/>
            <a:ext cx="4873625" cy="42195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ux Pro OSF">
      <a:majorFont>
        <a:latin typeface="Aaux ProBlack OSF"/>
        <a:ea typeface=""/>
        <a:cs typeface=""/>
      </a:majorFont>
      <a:minorFont>
        <a:latin typeface="Aaux ProRegular OS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defRPr sz="4400" dirty="0" smtClean="0">
            <a:solidFill>
              <a:srgbClr val="10A6B4"/>
            </a:solidFill>
            <a:latin typeface="Aaux ProBlack OSF" panose="00000400000000000000" pitchFamily="2" charset="0"/>
          </a:defRPr>
        </a:defPPr>
      </a:lstStyle>
    </a:txDef>
  </a:objectDefaults>
  <a:extraClrSchemeLst/>
  <a:extLst>
    <a:ext uri="{05A4C25C-085E-4340-85A3-A5531E510DB2}">
      <thm15:themeFamily xmlns:thm15="http://schemas.microsoft.com/office/thememl/2012/main" name="Présentation5" id="{C9D5DF85-0F11-4B48-AD2D-74E430303179}" vid="{0E39778D-F0AA-4D7C-9192-8FA6451B13E7}"/>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ux Pro OSF">
      <a:majorFont>
        <a:latin typeface="Aaux ProBlack OSF"/>
        <a:ea typeface=""/>
        <a:cs typeface=""/>
      </a:majorFont>
      <a:minorFont>
        <a:latin typeface="Aaux ProRegular OS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defRPr sz="4400" dirty="0" smtClean="0">
            <a:solidFill>
              <a:srgbClr val="10A6B4"/>
            </a:solidFill>
            <a:latin typeface="Aaux ProBlack OSF" panose="00000400000000000000" pitchFamily="2" charset="0"/>
          </a:defRPr>
        </a:defPPr>
      </a:lstStyle>
    </a:txDef>
  </a:objectDefaults>
  <a:extraClrSchemeLst/>
  <a:extLst>
    <a:ext uri="{05A4C25C-085E-4340-85A3-A5531E510DB2}">
      <thm15:themeFamily xmlns:thm15="http://schemas.microsoft.com/office/thememl/2012/main" name="Présentation5" id="{C9D5DF85-0F11-4B48-AD2D-74E430303179}" vid="{A0554DA6-53BC-47D9-A9D2-CA30234518D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Modele_Pptx_2020</Template>
  <TotalTime>1237</TotalTime>
  <Words>1993</Words>
  <Application>Microsoft Office PowerPoint</Application>
  <PresentationFormat>Grand écran</PresentationFormat>
  <Paragraphs>407</Paragraphs>
  <Slides>34</Slides>
  <Notes>6</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34</vt:i4>
      </vt:variant>
    </vt:vector>
  </HeadingPairs>
  <TitlesOfParts>
    <vt:vector size="47" baseType="lpstr">
      <vt:lpstr>Aaux Next Bold</vt:lpstr>
      <vt:lpstr>Aaux ProBlack OSF</vt:lpstr>
      <vt:lpstr>Aaux ProRegular OSF</vt:lpstr>
      <vt:lpstr>AauxPro OT Black</vt:lpstr>
      <vt:lpstr>AauxPro OT Bold</vt:lpstr>
      <vt:lpstr>AauxPro OT Light</vt:lpstr>
      <vt:lpstr>AauxPro OT Regular</vt:lpstr>
      <vt:lpstr>AauxPro OT Thin</vt:lpstr>
      <vt:lpstr>Arial</vt:lpstr>
      <vt:lpstr>Calibri</vt:lpstr>
      <vt:lpstr>Wingdings</vt:lpstr>
      <vt:lpstr>Thème Office</vt:lpstr>
      <vt:lpstr>1_Thème Office</vt:lpstr>
      <vt:lpstr>BEAUPUY Schéma d’aménagement du cœur de bourg</vt:lpstr>
      <vt:lpstr>Ordre du jour</vt:lpstr>
      <vt:lpstr>Retour sur la dernière réunion publique</vt:lpstr>
      <vt:lpstr>Rappels </vt:lpstr>
      <vt:lpstr>Depuis la dernière fois</vt:lpstr>
      <vt:lpstr>Objectifs de la réunion</vt:lpstr>
      <vt:lpstr>Présentation PowerPoint</vt:lpstr>
      <vt:lpstr>Rappel des éléments de diagnostic</vt:lpstr>
      <vt:lpstr>Rappel des éléments de diagnostic</vt:lpstr>
      <vt:lpstr>Présentation PowerPoint</vt:lpstr>
      <vt:lpstr>Présentation PowerPoint</vt:lpstr>
      <vt:lpstr>Présentation PowerPoint</vt:lpstr>
      <vt:lpstr>Présentation PowerPoint</vt:lpstr>
      <vt:lpstr>Rappel des trois enjeux de la centralité Comment « faire centre » à Beaupuy demain ?</vt:lpstr>
      <vt:lpstr>Rappel des orientations stratégiques</vt:lpstr>
      <vt:lpstr>Circuler à Beaupuy demain :  un réaménagement du carrefour</vt:lpstr>
      <vt:lpstr>Circuler à Beaupuy demain :  un réaménagement du carrefour</vt:lpstr>
      <vt:lpstr>Le cœur de bourg de Beaupuy Une valorisation autour des équipements publics pour un cœur de bourg convivial</vt:lpstr>
      <vt:lpstr>Le cœur de bourg de Beaupuy Principes urbains d’aménagement</vt:lpstr>
      <vt:lpstr>Le cœur de bourg de Beaupuy Principes urbains d’aménagement</vt:lpstr>
      <vt:lpstr>Le cœur de bourg de Beaupuy Référence extérieure</vt:lpstr>
      <vt:lpstr>Le cœur de bourg de Beaupuy Principes urbains d’aménagement</vt:lpstr>
      <vt:lpstr>Le cœur de bourg de Beaupuy Référence extérieure</vt:lpstr>
      <vt:lpstr>Le cœur de bourg de Beaupuy Principes urbains d’aménagement</vt:lpstr>
      <vt:lpstr>Présentation PowerPoint</vt:lpstr>
      <vt:lpstr>Le cœur de bourg de Beaupuy - Schéma d’aménagement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Eliane CHANABE</dc:creator>
  <cp:lastModifiedBy>accueil</cp:lastModifiedBy>
  <cp:revision>169</cp:revision>
  <dcterms:created xsi:type="dcterms:W3CDTF">2021-03-26T13:47:27Z</dcterms:created>
  <dcterms:modified xsi:type="dcterms:W3CDTF">2023-12-18T14:30:27Z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0x0101008B7FB2DAC5A426419A2BCF8A5BE6F70D</vt:lpwstr>
  </property>
</Properties>
</file>