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2"/>
  </p:notesMasterIdLst>
  <p:sldIdLst>
    <p:sldId id="357" r:id="rId3"/>
    <p:sldId id="894" r:id="rId4"/>
    <p:sldId id="816" r:id="rId5"/>
    <p:sldId id="879" r:id="rId6"/>
    <p:sldId id="880" r:id="rId7"/>
    <p:sldId id="902" r:id="rId8"/>
    <p:sldId id="839" r:id="rId9"/>
    <p:sldId id="889" r:id="rId10"/>
    <p:sldId id="900" r:id="rId11"/>
    <p:sldId id="901" r:id="rId12"/>
    <p:sldId id="906" r:id="rId13"/>
    <p:sldId id="857" r:id="rId14"/>
    <p:sldId id="858" r:id="rId15"/>
    <p:sldId id="861" r:id="rId16"/>
    <p:sldId id="862" r:id="rId17"/>
    <p:sldId id="903" r:id="rId18"/>
    <p:sldId id="859" r:id="rId19"/>
    <p:sldId id="863" r:id="rId20"/>
    <p:sldId id="866" r:id="rId21"/>
    <p:sldId id="869" r:id="rId22"/>
    <p:sldId id="870" r:id="rId23"/>
    <p:sldId id="871" r:id="rId24"/>
    <p:sldId id="872" r:id="rId25"/>
    <p:sldId id="873" r:id="rId26"/>
    <p:sldId id="895" r:id="rId27"/>
    <p:sldId id="887" r:id="rId28"/>
    <p:sldId id="893" r:id="rId29"/>
    <p:sldId id="876" r:id="rId30"/>
    <p:sldId id="892" r:id="rId31"/>
  </p:sldIdLst>
  <p:sldSz cx="12192000" cy="6858000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9D745"/>
    <a:srgbClr val="D4ECE6"/>
    <a:srgbClr val="B7DFD5"/>
    <a:srgbClr val="E45417"/>
    <a:srgbClr val="098AFF"/>
    <a:srgbClr val="666866"/>
    <a:srgbClr val="6BFF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49" autoAdjust="0"/>
    <p:restoredTop sz="96283" autoAdjust="0"/>
  </p:normalViewPr>
  <p:slideViewPr>
    <p:cSldViewPr snapToGrid="0">
      <p:cViewPr varScale="1">
        <p:scale>
          <a:sx n="75" d="100"/>
          <a:sy n="75" d="100"/>
        </p:scale>
        <p:origin x="94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2216F51-FE9E-40DA-9BD0-28C22714DFAD}" type="datetimeFigureOut">
              <a:rPr lang="fr-FR"/>
              <a:pPr>
                <a:defRPr/>
              </a:pPr>
              <a:t>05/07/2022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A37F55C-74FD-4188-92A9-FA87F9C4185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9" descr="Une image contenant horloge, dessin, signe&#10;&#10;Description générée avec un niveau de confiance très élevé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63550" y="925513"/>
            <a:ext cx="1854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pour une image  9"/>
          <p:cNvSpPr>
            <a:spLocks noGrp="1"/>
          </p:cNvSpPr>
          <p:nvPr>
            <p:ph type="pic" sz="quarter" idx="11"/>
          </p:nvPr>
        </p:nvSpPr>
        <p:spPr>
          <a:xfrm>
            <a:off x="537711" y="493655"/>
            <a:ext cx="11124000" cy="2160000"/>
          </a:xfrm>
          <a:solidFill>
            <a:srgbClr val="6EBEAA"/>
          </a:solidFill>
        </p:spPr>
        <p:txBody>
          <a:bodyPr rtlCol="0">
            <a:normAutofit/>
          </a:bodyPr>
          <a:lstStyle/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3" name="Texte"/>
          <p:cNvSpPr>
            <a:spLocks noGrp="1"/>
          </p:cNvSpPr>
          <p:nvPr>
            <p:ph type="body" sz="quarter" idx="10"/>
          </p:nvPr>
        </p:nvSpPr>
        <p:spPr>
          <a:xfrm>
            <a:off x="3036000" y="5493061"/>
            <a:ext cx="6120000" cy="432000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marL="0" indent="0" algn="l">
              <a:buNone/>
              <a:defRPr sz="1600" b="1" baseline="0">
                <a:solidFill>
                  <a:srgbClr val="6EBEAA"/>
                </a:solidFill>
                <a:latin typeface="AauxPro OT Light" panose="02000506020000020004" pitchFamily="50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Sous-titre"/>
          <p:cNvSpPr>
            <a:spLocks noGrp="1"/>
          </p:cNvSpPr>
          <p:nvPr>
            <p:ph type="ctrTitle"/>
          </p:nvPr>
        </p:nvSpPr>
        <p:spPr>
          <a:xfrm>
            <a:off x="6534176" y="2186632"/>
            <a:ext cx="4680000" cy="864000"/>
          </a:xfrm>
          <a:prstGeom prst="rect">
            <a:avLst/>
          </a:prstGeom>
          <a:solidFill>
            <a:srgbClr val="E42320"/>
          </a:solidFill>
        </p:spPr>
        <p:txBody>
          <a:bodyPr lIns="0" tIns="0" rIns="0" bIns="0" rtlCol="0">
            <a:normAutofit/>
          </a:bodyPr>
          <a:lstStyle>
            <a:lvl1pPr algn="ctr">
              <a:defRPr lang="fr-FR" sz="2667" b="0" cap="none" baseline="0" dirty="0">
                <a:solidFill>
                  <a:schemeClr val="bg1"/>
                </a:solidFill>
                <a:latin typeface="AauxPro OT Light" panose="02000506020000020004" pitchFamily="50" charset="0"/>
                <a:ea typeface="AauxPro OT Light" panose="02000506020000020004" pitchFamily="50" charset="0"/>
                <a:cs typeface="AauxPro OT Light" panose="02000506020000020004" pitchFamily="50" charset="0"/>
              </a:defRPr>
            </a:lvl1pPr>
          </a:lstStyle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5" name="Titre"/>
          <p:cNvSpPr>
            <a:spLocks noGrp="1"/>
          </p:cNvSpPr>
          <p:nvPr>
            <p:ph type="subTitle" idx="1"/>
          </p:nvPr>
        </p:nvSpPr>
        <p:spPr>
          <a:xfrm>
            <a:off x="3036000" y="3439019"/>
            <a:ext cx="6120000" cy="1728000"/>
          </a:xfrm>
          <a:prstGeom prst="rect">
            <a:avLst/>
          </a:prstGeom>
          <a:noFill/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4000" b="1" cap="none" baseline="0">
                <a:solidFill>
                  <a:schemeClr val="tx1"/>
                </a:solidFill>
                <a:latin typeface="AauxPro OT Black" panose="02000906030000020004" pitchFamily="50" charset="0"/>
                <a:ea typeface="AauxPro OT Black" panose="02000906030000020004" pitchFamily="50" charset="0"/>
                <a:cs typeface="AauxPro OT Black" panose="02000906030000020004" pitchFamily="50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2"/>
          </p:nvPr>
        </p:nvSpPr>
        <p:spPr>
          <a:xfrm>
            <a:off x="8575675" y="64198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de-DE" sz="1050" kern="900" spc="140" baseline="0" smtClean="0">
                <a:solidFill>
                  <a:srgbClr val="41565B"/>
                </a:solidFill>
                <a:latin typeface="AauxPro OT Thin" panose="02000506020000020004" pitchFamily="50" charset="0"/>
                <a:ea typeface="AauxPro OT Thin" panose="02000506020000020004" pitchFamily="50" charset="0"/>
                <a:cs typeface="AauxPro OT Thin" panose="02000506020000020004" pitchFamily="50" charset="0"/>
              </a:defRPr>
            </a:lvl1pPr>
          </a:lstStyle>
          <a:p>
            <a:pPr>
              <a:defRPr/>
            </a:pPr>
            <a:fld id="{C9C07E39-28B2-4217-8B80-6FF1F0BB3413}" type="datetime1">
              <a:rPr lang="fr-FR"/>
              <a:pPr>
                <a:defRPr/>
              </a:pPr>
              <a:t>05/07/2022</a:t>
            </a:fld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3"/>
          </p:nvPr>
        </p:nvSpPr>
        <p:spPr>
          <a:xfrm>
            <a:off x="10863263" y="6419850"/>
            <a:ext cx="911225" cy="365125"/>
          </a:xfrm>
        </p:spPr>
        <p:txBody>
          <a:bodyPr/>
          <a:lstStyle>
            <a:lvl1pPr algn="r">
              <a:defRPr lang="de-DE" sz="1050" kern="900" spc="140" baseline="0" smtClean="0">
                <a:solidFill>
                  <a:srgbClr val="41565B"/>
                </a:solidFill>
                <a:latin typeface="AauxPro OT Thin" panose="02000506020000020004" pitchFamily="50" charset="0"/>
                <a:ea typeface="AauxPro OT Thin" panose="02000506020000020004" pitchFamily="50" charset="0"/>
                <a:cs typeface="AauxPro OT Thin" panose="02000506020000020004" pitchFamily="50" charset="0"/>
              </a:defRPr>
            </a:lvl1pPr>
          </a:lstStyle>
          <a:p>
            <a:pPr>
              <a:defRPr/>
            </a:pPr>
            <a:fld id="{368FF93F-4576-475A-8386-4CD03DF0493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9" descr="Une image contenant horloge, dessin, signe&#10;&#10;Description générée avec un niveau de confiance très élevé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63550" y="925513"/>
            <a:ext cx="1854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pour une image  9"/>
          <p:cNvSpPr>
            <a:spLocks noGrp="1"/>
          </p:cNvSpPr>
          <p:nvPr>
            <p:ph type="pic" sz="quarter" idx="11"/>
          </p:nvPr>
        </p:nvSpPr>
        <p:spPr>
          <a:xfrm>
            <a:off x="537711" y="493655"/>
            <a:ext cx="11124000" cy="2160000"/>
          </a:xfrm>
          <a:solidFill>
            <a:srgbClr val="6EBEAA"/>
          </a:solidFill>
        </p:spPr>
        <p:txBody>
          <a:bodyPr rtlCol="0">
            <a:normAutofit/>
          </a:bodyPr>
          <a:lstStyle/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3" name="Texte"/>
          <p:cNvSpPr>
            <a:spLocks noGrp="1"/>
          </p:cNvSpPr>
          <p:nvPr>
            <p:ph type="body" sz="quarter" idx="10"/>
          </p:nvPr>
        </p:nvSpPr>
        <p:spPr>
          <a:xfrm>
            <a:off x="3036000" y="5493061"/>
            <a:ext cx="6120000" cy="432000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marL="0" indent="0" algn="l">
              <a:buNone/>
              <a:defRPr sz="1600" b="1" baseline="0">
                <a:solidFill>
                  <a:srgbClr val="6EBEAA"/>
                </a:solidFill>
                <a:latin typeface="AauxPro OT Light" panose="02000506020000020004" pitchFamily="50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Sous-titre"/>
          <p:cNvSpPr>
            <a:spLocks noGrp="1"/>
          </p:cNvSpPr>
          <p:nvPr>
            <p:ph type="ctrTitle"/>
          </p:nvPr>
        </p:nvSpPr>
        <p:spPr>
          <a:xfrm>
            <a:off x="6534176" y="2186632"/>
            <a:ext cx="4680000" cy="864000"/>
          </a:xfrm>
          <a:prstGeom prst="rect">
            <a:avLst/>
          </a:prstGeom>
          <a:solidFill>
            <a:srgbClr val="E42320"/>
          </a:solidFill>
        </p:spPr>
        <p:txBody>
          <a:bodyPr lIns="0" tIns="0" rIns="0" bIns="0" rtlCol="0">
            <a:normAutofit/>
          </a:bodyPr>
          <a:lstStyle>
            <a:lvl1pPr algn="ctr">
              <a:defRPr lang="fr-FR" sz="2667" b="0" cap="none" baseline="0" dirty="0">
                <a:solidFill>
                  <a:schemeClr val="bg1"/>
                </a:solidFill>
                <a:latin typeface="AauxPro OT Light" panose="02000506020000020004" pitchFamily="50" charset="0"/>
                <a:ea typeface="AauxPro OT Light" panose="02000506020000020004" pitchFamily="50" charset="0"/>
                <a:cs typeface="AauxPro OT Light" panose="02000506020000020004" pitchFamily="50" charset="0"/>
              </a:defRPr>
            </a:lvl1pPr>
          </a:lstStyle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5" name="Titre"/>
          <p:cNvSpPr>
            <a:spLocks noGrp="1"/>
          </p:cNvSpPr>
          <p:nvPr>
            <p:ph type="subTitle" idx="1"/>
          </p:nvPr>
        </p:nvSpPr>
        <p:spPr>
          <a:xfrm>
            <a:off x="3036000" y="3439019"/>
            <a:ext cx="6120000" cy="1728000"/>
          </a:xfrm>
          <a:prstGeom prst="rect">
            <a:avLst/>
          </a:prstGeom>
          <a:noFill/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4000" b="1" cap="none" baseline="0">
                <a:solidFill>
                  <a:schemeClr val="tx1"/>
                </a:solidFill>
                <a:latin typeface="AauxPro OT Black" panose="02000906030000020004" pitchFamily="50" charset="0"/>
                <a:ea typeface="AauxPro OT Black" panose="02000906030000020004" pitchFamily="50" charset="0"/>
                <a:cs typeface="AauxPro OT Black" panose="02000906030000020004" pitchFamily="50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2"/>
          </p:nvPr>
        </p:nvSpPr>
        <p:spPr>
          <a:xfrm>
            <a:off x="8575675" y="64198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de-DE" sz="1050" kern="900" spc="140" baseline="0" smtClean="0">
                <a:solidFill>
                  <a:srgbClr val="41565B"/>
                </a:solidFill>
                <a:latin typeface="AauxPro OT Thin" panose="02000506020000020004" pitchFamily="50" charset="0"/>
                <a:ea typeface="AauxPro OT Thin" panose="02000506020000020004" pitchFamily="50" charset="0"/>
                <a:cs typeface="AauxPro OT Thin" panose="02000506020000020004" pitchFamily="50" charset="0"/>
              </a:defRPr>
            </a:lvl1pPr>
          </a:lstStyle>
          <a:p>
            <a:pPr>
              <a:defRPr/>
            </a:pPr>
            <a:fld id="{ED643B09-BB88-49E4-B143-A7440DA56106}" type="datetime1">
              <a:rPr lang="fr-FR"/>
              <a:pPr>
                <a:defRPr/>
              </a:pPr>
              <a:t>05/07/2022</a:t>
            </a:fld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3"/>
          </p:nvPr>
        </p:nvSpPr>
        <p:spPr>
          <a:xfrm>
            <a:off x="10863263" y="6419850"/>
            <a:ext cx="911225" cy="365125"/>
          </a:xfrm>
        </p:spPr>
        <p:txBody>
          <a:bodyPr/>
          <a:lstStyle>
            <a:lvl1pPr algn="r">
              <a:defRPr lang="de-DE" sz="1050" kern="900" spc="140" baseline="0" smtClean="0">
                <a:solidFill>
                  <a:srgbClr val="41565B"/>
                </a:solidFill>
                <a:latin typeface="AauxPro OT Thin" panose="02000506020000020004" pitchFamily="50" charset="0"/>
                <a:ea typeface="AauxPro OT Thin" panose="02000506020000020004" pitchFamily="50" charset="0"/>
                <a:cs typeface="AauxPro OT Thin" panose="02000506020000020004" pitchFamily="50" charset="0"/>
              </a:defRPr>
            </a:lvl1pPr>
          </a:lstStyle>
          <a:p>
            <a:pPr>
              <a:defRPr/>
            </a:pPr>
            <a:fld id="{EB467EFA-2E14-4F7D-853A-96CB0430CC4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9" descr="Une image contenant horloge, dessin, signe&#10;&#10;Description générée avec un niveau de confiance très élevé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63550" y="925513"/>
            <a:ext cx="1854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827338" y="6510338"/>
            <a:ext cx="6537325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/>
          <p:nvPr userDrawn="1"/>
        </p:nvSpPr>
        <p:spPr>
          <a:xfrm>
            <a:off x="366713" y="6510338"/>
            <a:ext cx="2455862" cy="287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AauxPro OT Regular" panose="02000506030000020004" pitchFamily="50" charset="0"/>
            </a:endParaRPr>
          </a:p>
        </p:txBody>
      </p:sp>
      <p:sp>
        <p:nvSpPr>
          <p:cNvPr id="8" name="Espace réservé pour une image  9"/>
          <p:cNvSpPr>
            <a:spLocks noGrp="1"/>
          </p:cNvSpPr>
          <p:nvPr>
            <p:ph type="pic" sz="quarter" idx="11"/>
          </p:nvPr>
        </p:nvSpPr>
        <p:spPr>
          <a:xfrm>
            <a:off x="537711" y="493655"/>
            <a:ext cx="11124000" cy="216000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5" name="Titre"/>
          <p:cNvSpPr>
            <a:spLocks noGrp="1"/>
          </p:cNvSpPr>
          <p:nvPr>
            <p:ph type="subTitle" idx="1"/>
          </p:nvPr>
        </p:nvSpPr>
        <p:spPr>
          <a:xfrm>
            <a:off x="2874521" y="4107179"/>
            <a:ext cx="5830888" cy="1059839"/>
          </a:xfrm>
          <a:prstGeom prst="rect">
            <a:avLst/>
          </a:prstGeom>
          <a:noFill/>
        </p:spPr>
        <p:txBody>
          <a:bodyPr lIns="0" tIns="0" rIns="0" bIns="0" anchor="t">
            <a:normAutofit/>
          </a:bodyPr>
          <a:lstStyle>
            <a:lvl1pPr marL="0" indent="0" algn="r">
              <a:buNone/>
              <a:defRPr sz="4000" b="0" cap="none" baseline="0">
                <a:solidFill>
                  <a:schemeClr val="tx1"/>
                </a:solidFill>
                <a:latin typeface="AauxPro OT Black" panose="02000906030000020004" pitchFamily="50" charset="0"/>
                <a:ea typeface="AauxPro OT Black" panose="02000906030000020004" pitchFamily="50" charset="0"/>
                <a:cs typeface="AauxPro OT Black" panose="02000906030000020004" pitchFamily="50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12" name="Titre 2"/>
          <p:cNvSpPr>
            <a:spLocks noGrp="1"/>
          </p:cNvSpPr>
          <p:nvPr>
            <p:ph type="ctrTitle"/>
          </p:nvPr>
        </p:nvSpPr>
        <p:spPr>
          <a:xfrm>
            <a:off x="6556784" y="2214264"/>
            <a:ext cx="4680000" cy="864000"/>
          </a:xfrm>
          <a:solidFill>
            <a:schemeClr val="bg1"/>
          </a:solidFill>
          <a:ln>
            <a:solidFill>
              <a:srgbClr val="6EBEAA"/>
            </a:solidFill>
          </a:ln>
        </p:spPr>
        <p:txBody>
          <a:bodyPr>
            <a:normAutofit/>
          </a:bodyPr>
          <a:lstStyle>
            <a:lvl1pPr algn="ctr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64673" y="-1"/>
            <a:ext cx="10827327" cy="720000"/>
          </a:xfrm>
          <a:prstGeom prst="rect">
            <a:avLst/>
          </a:prstGeom>
        </p:spPr>
        <p:txBody>
          <a:bodyPr/>
          <a:lstStyle>
            <a:lvl1pPr>
              <a:defRPr>
                <a:latin typeface="AauxPro OT Black" panose="02000906030000020004" pitchFamily="50" charset="0"/>
              </a:defRPr>
            </a:lvl1pPr>
          </a:lstStyle>
          <a:p>
            <a:r>
              <a:rPr lang="fr-FR" dirty="0"/>
              <a:t>Modifiez le style du titre</a:t>
            </a:r>
            <a:endParaRPr lang="de-D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6781" y="1371599"/>
            <a:ext cx="5458691" cy="4786746"/>
          </a:xfrm>
          <a:prstGeom prst="rect">
            <a:avLst/>
          </a:prstGeom>
        </p:spPr>
        <p:txBody>
          <a:bodyPr/>
          <a:lstStyle>
            <a:lvl1pPr>
              <a:defRPr>
                <a:latin typeface="AauxPro OT Regular" panose="02000506030000020004" pitchFamily="50" charset="0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de-DE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615950" y="1371600"/>
            <a:ext cx="4794250" cy="4786313"/>
          </a:xfrm>
        </p:spPr>
        <p:txBody>
          <a:bodyPr rtlCol="0">
            <a:normAutofit/>
          </a:bodyPr>
          <a:lstStyle>
            <a:lvl1pPr>
              <a:defRPr>
                <a:latin typeface="AauxPro OT Regular" panose="02000506030000020004" pitchFamily="50" charset="0"/>
              </a:defRPr>
            </a:lvl1pPr>
          </a:lstStyle>
          <a:p>
            <a:pPr lvl="0"/>
            <a:endParaRPr lang="fr-FR" noProof="0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>
                <a:latin typeface="AauxPro OT Thin" panose="02000506020000020004" pitchFamily="50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>
              <a:defRPr/>
            </a:pPr>
            <a:fld id="{69EA8F4F-5E7C-45EE-8DA5-A9213F86DAA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9914" y="1"/>
            <a:ext cx="10746416" cy="7200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  <a:endParaRPr lang="de-D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6526" y="138329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auxPro OT Regular" panose="02000506030000020004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6525" y="2355273"/>
            <a:ext cx="5157787" cy="3834390"/>
          </a:xfrm>
          <a:prstGeom prst="rect">
            <a:avLst/>
          </a:prstGeom>
        </p:spPr>
        <p:txBody>
          <a:bodyPr/>
          <a:lstStyle>
            <a:lvl1pPr>
              <a:defRPr>
                <a:latin typeface="AauxPro OT Regular" panose="02000506030000020004" pitchFamily="50" charset="0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de-DE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406139" y="138329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auxPro OT Regular" panose="02000506030000020004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406139" y="2355273"/>
            <a:ext cx="5183188" cy="3834390"/>
          </a:xfrm>
          <a:prstGeom prst="rect">
            <a:avLst/>
          </a:prstGeom>
        </p:spPr>
        <p:txBody>
          <a:bodyPr/>
          <a:lstStyle>
            <a:lvl1pPr>
              <a:defRPr>
                <a:latin typeface="AauxPro OT Regular" panose="02000506030000020004" pitchFamily="50" charset="0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de-DE" dirty="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latin typeface="AauxPro OT Thin" panose="02000506020000020004" pitchFamily="50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>
              <a:defRPr/>
            </a:pPr>
            <a:fld id="{3C455B82-C179-4CF8-AAF0-05572A106EA0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9"/>
          <p:cNvSpPr txBox="1">
            <a:spLocks/>
          </p:cNvSpPr>
          <p:nvPr userDrawn="1"/>
        </p:nvSpPr>
        <p:spPr>
          <a:xfrm>
            <a:off x="538163" y="493713"/>
            <a:ext cx="11123612" cy="2160587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AauxPro OT Regular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3035300" y="3452813"/>
            <a:ext cx="61214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15688" y="6419850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de-DE" sz="1050" kern="900" spc="140" baseline="0" smtClean="0">
                <a:solidFill>
                  <a:srgbClr val="41565B"/>
                </a:solidFill>
                <a:latin typeface="AauxPro OT Thin" panose="02000506020000020004" pitchFamily="50" charset="0"/>
                <a:ea typeface="AauxPro OT Thin" panose="02000506020000020004" pitchFamily="50" charset="0"/>
                <a:cs typeface="AauxPro OT Thin" panose="02000506020000020004" pitchFamily="50" charset="0"/>
              </a:defRPr>
            </a:lvl1pPr>
          </a:lstStyle>
          <a:p>
            <a:pPr>
              <a:defRPr/>
            </a:pPr>
            <a:fld id="{BC80FB51-C20E-4CA7-893F-FE3D6EB49F44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029" name="Espace réservé du texte 28"/>
          <p:cNvSpPr>
            <a:spLocks noGrp="1"/>
          </p:cNvSpPr>
          <p:nvPr>
            <p:ph type="body" idx="1"/>
          </p:nvPr>
        </p:nvSpPr>
        <p:spPr bwMode="auto">
          <a:xfrm>
            <a:off x="6534150" y="2222500"/>
            <a:ext cx="4679950" cy="863600"/>
          </a:xfrm>
          <a:prstGeom prst="rect">
            <a:avLst/>
          </a:prstGeom>
          <a:solidFill>
            <a:srgbClr val="E4232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1030" name="Image 9" descr="Une image contenant horloge, dessin, signe&#10;&#10;Description générée avec un niveau de confiance très élevé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463550" y="925513"/>
            <a:ext cx="1854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Image 2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49275" y="6577013"/>
            <a:ext cx="5151438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AauxPro OT Light" panose="02000506020000020004" pitchFamily="50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auxPro OT Light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auxPro OT Light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auxPro OT Light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auxPro OT Light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auxPro OT Light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auxPro OT Light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auxPro OT Light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auxPro OT Light"/>
        </a:defRPr>
      </a:lvl9pPr>
    </p:titleStyle>
    <p:bodyStyle>
      <a:lvl1pPr algn="ctr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defRPr sz="2800" kern="1200">
          <a:solidFill>
            <a:schemeClr val="bg1"/>
          </a:solidFill>
          <a:latin typeface="AauxPro OT Regular" panose="02000506030000020004" pitchFamily="50" charset="0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215688" y="6419850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de-DE" sz="1050" kern="900" spc="140" baseline="0" smtClean="0">
                <a:solidFill>
                  <a:srgbClr val="41565B"/>
                </a:solidFill>
                <a:latin typeface="AauxPro OT Thin" panose="02000506020000020004" pitchFamily="50" charset="0"/>
                <a:ea typeface="AauxPro OT Thin" panose="02000506020000020004" pitchFamily="50" charset="0"/>
                <a:cs typeface="AauxPro OT Thin" panose="02000506020000020004" pitchFamily="50" charset="0"/>
              </a:defRPr>
            </a:lvl1pPr>
          </a:lstStyle>
          <a:p>
            <a:pPr>
              <a:defRPr/>
            </a:pPr>
            <a:fld id="{9B8967AF-DB01-4C2D-B7FF-C21D6BF9E5C7}" type="slidenum">
              <a:rPr lang="fr-FR"/>
              <a:pPr>
                <a:defRPr/>
              </a:pPr>
              <a:t>‹N°›</a:t>
            </a:fld>
            <a:endParaRPr lang="fr-FR" dirty="0"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123" name="Espace réservé du texte 40"/>
          <p:cNvSpPr>
            <a:spLocks noGrp="1"/>
          </p:cNvSpPr>
          <p:nvPr>
            <p:ph type="body" idx="1"/>
          </p:nvPr>
        </p:nvSpPr>
        <p:spPr bwMode="auto">
          <a:xfrm>
            <a:off x="609600" y="1371600"/>
            <a:ext cx="1098708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124" name="Espace réservé du titre 43"/>
          <p:cNvSpPr>
            <a:spLocks noGrp="1"/>
          </p:cNvSpPr>
          <p:nvPr>
            <p:ph type="title"/>
          </p:nvPr>
        </p:nvSpPr>
        <p:spPr bwMode="auto">
          <a:xfrm>
            <a:off x="1358900" y="-1588"/>
            <a:ext cx="10833100" cy="7207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</a:p>
        </p:txBody>
      </p:sp>
      <p:pic>
        <p:nvPicPr>
          <p:cNvPr id="5125" name="Image 44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-1588"/>
            <a:ext cx="1358900" cy="720726"/>
          </a:xfrm>
          <a:prstGeom prst="rect">
            <a:avLst/>
          </a:prstGeom>
          <a:solidFill>
            <a:srgbClr val="8FAADC"/>
          </a:solidFill>
          <a:ln w="9525">
            <a:noFill/>
            <a:miter lim="800000"/>
            <a:headEnd/>
            <a:tailEnd/>
          </a:ln>
        </p:spPr>
      </p:pic>
      <p:pic>
        <p:nvPicPr>
          <p:cNvPr id="5126" name="Image 9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09600" y="6651625"/>
            <a:ext cx="3090863" cy="10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AauxPro OT Black" panose="02000906030000020004" pitchFamily="50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auxPro OT Black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auxPro OT Black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auxPro OT Black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auxPro OT Black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auxPro OT Black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auxPro OT Black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auxPro OT Black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auxPro OT Black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Clr>
          <a:srgbClr val="6EBEAA"/>
        </a:buClr>
        <a:buFont typeface="Arial" charset="0"/>
        <a:buChar char="•"/>
        <a:defRPr sz="2800" kern="1200">
          <a:solidFill>
            <a:schemeClr val="tx1"/>
          </a:solidFill>
          <a:latin typeface="AauxPro OT Regular" panose="02000506030000020004" pitchFamily="50" charset="0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6EBEAA"/>
        </a:buClr>
        <a:buFont typeface="Arial" charset="0"/>
        <a:buChar char="•"/>
        <a:defRPr sz="2400" kern="1200">
          <a:solidFill>
            <a:schemeClr val="tx1"/>
          </a:solidFill>
          <a:latin typeface="AauxPro OT Regular" panose="02000506030000020004" pitchFamily="50" charset="0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6EBEAA"/>
        </a:buClr>
        <a:buFont typeface="Arial" charset="0"/>
        <a:buChar char="•"/>
        <a:defRPr sz="2000" kern="1200">
          <a:solidFill>
            <a:schemeClr val="tx1"/>
          </a:solidFill>
          <a:latin typeface="AauxPro OT Regular" panose="02000506030000020004" pitchFamily="50" charset="0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6EBEAA"/>
        </a:buClr>
        <a:buFont typeface="Arial" charset="0"/>
        <a:buChar char="•"/>
        <a:defRPr kern="1200">
          <a:solidFill>
            <a:schemeClr val="tx1"/>
          </a:solidFill>
          <a:latin typeface="AauxPro OT Regular" panose="02000506030000020004" pitchFamily="50" charset="0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6EBEAA"/>
        </a:buClr>
        <a:buFont typeface="Arial" charset="0"/>
        <a:buChar char="•"/>
        <a:defRPr kern="1200">
          <a:solidFill>
            <a:schemeClr val="tx1"/>
          </a:solidFill>
          <a:latin typeface="AauxPro OT Regular" panose="0200050603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mairie.beaupuy31@orange.fr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Image 6"/>
          <p:cNvPicPr>
            <a:picLocks noChangeAspect="1"/>
          </p:cNvPicPr>
          <p:nvPr/>
        </p:nvPicPr>
        <p:blipFill>
          <a:blip r:embed="rId2"/>
          <a:srcRect t="19862" b="40370"/>
          <a:stretch>
            <a:fillRect/>
          </a:stretch>
        </p:blipFill>
        <p:spPr bwMode="auto">
          <a:xfrm>
            <a:off x="0" y="457200"/>
            <a:ext cx="12201525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5773738" y="4905375"/>
            <a:ext cx="5545137" cy="920750"/>
          </a:xfrm>
          <a:noFill/>
        </p:spPr>
        <p:txBody>
          <a:bodyPr/>
          <a:lstStyle/>
          <a:p>
            <a:pPr algn="ctr"/>
            <a:r>
              <a:rPr lang="fr-FR" sz="3200">
                <a:latin typeface="AauxPro OT Light"/>
                <a:ea typeface="Lato Medium"/>
                <a:cs typeface="Lato Medium"/>
              </a:rPr>
              <a:t>Réunion publique </a:t>
            </a:r>
          </a:p>
          <a:p>
            <a:pPr algn="ctr"/>
            <a:r>
              <a:rPr lang="fr-FR" sz="2400">
                <a:latin typeface="AauxPro OT Light"/>
                <a:ea typeface="Lato Medium"/>
                <a:cs typeface="Lato Medium"/>
              </a:rPr>
              <a:t>28 juin 2022</a:t>
            </a:r>
            <a:endParaRPr lang="fr-FR">
              <a:latin typeface="AauxPro OT Light"/>
              <a:ea typeface="Lato Medium"/>
              <a:cs typeface="Lato Medium"/>
            </a:endParaRPr>
          </a:p>
        </p:txBody>
      </p:sp>
      <p:sp>
        <p:nvSpPr>
          <p:cNvPr id="39" name="Espace réservé du numéro de diapositive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1388401F-563C-489A-86D6-C2675DC02437}" type="slidenum">
              <a:rPr lang="fr-FR"/>
              <a:pPr>
                <a:defRPr/>
              </a:pPr>
              <a:t>1</a:t>
            </a:fld>
            <a:endParaRPr lang="fr-FR" dirty="0"/>
          </a:p>
        </p:txBody>
      </p:sp>
      <p:pic>
        <p:nvPicPr>
          <p:cNvPr id="9220" name="Image 39" descr="Une image contenant horloge, dessin, signe&#10;&#10;Description générée avec un niveau de confiance très élevé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088" y="641350"/>
            <a:ext cx="121443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itre 3"/>
          <p:cNvSpPr>
            <a:spLocks noGrp="1"/>
          </p:cNvSpPr>
          <p:nvPr>
            <p:ph type="ctrTitle"/>
          </p:nvPr>
        </p:nvSpPr>
        <p:spPr>
          <a:xfrm>
            <a:off x="5773738" y="3521075"/>
            <a:ext cx="5545137" cy="1030288"/>
          </a:xfrm>
          <a:solidFill>
            <a:srgbClr val="6EBEAA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sz="3200" b="1">
                <a:latin typeface="AauxPro OT Bold" panose="02000806030000020004" pitchFamily="50" charset="0"/>
              </a:rPr>
              <a:t>BEAUPUY</a:t>
            </a:r>
            <a:br>
              <a:rPr sz="3200" b="1"/>
            </a:br>
            <a:r>
              <a:rPr sz="2000" b="1"/>
              <a:t>Schéma d’aménagement du centre-ville</a:t>
            </a:r>
            <a:endParaRPr sz="3200" b="1"/>
          </a:p>
        </p:txBody>
      </p:sp>
      <p:pic>
        <p:nvPicPr>
          <p:cNvPr id="9222" name="Image 8" descr="Une image contenant texte, clipart&#10;&#10;Description générée automatiquemen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088" y="2409825"/>
            <a:ext cx="2359025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3" name="Groupe 10"/>
          <p:cNvGrpSpPr>
            <a:grpSpLocks/>
          </p:cNvGrpSpPr>
          <p:nvPr/>
        </p:nvGrpSpPr>
        <p:grpSpPr bwMode="auto">
          <a:xfrm>
            <a:off x="5659438" y="4832350"/>
            <a:ext cx="1214437" cy="1066800"/>
            <a:chOff x="5669441" y="4810499"/>
            <a:chExt cx="1213866" cy="1067267"/>
          </a:xfrm>
        </p:grpSpPr>
        <p:sp>
          <p:nvSpPr>
            <p:cNvPr id="9224" name="Forme libre : forme 4"/>
            <p:cNvSpPr>
              <a:spLocks/>
            </p:cNvSpPr>
            <p:nvPr/>
          </p:nvSpPr>
          <p:spPr bwMode="auto">
            <a:xfrm rot="-858051">
              <a:off x="5669441" y="4916817"/>
              <a:ext cx="932857" cy="960949"/>
            </a:xfrm>
            <a:custGeom>
              <a:avLst/>
              <a:gdLst>
                <a:gd name="T0" fmla="*/ 449241 w 932857"/>
                <a:gd name="T1" fmla="*/ 645825 h 960949"/>
                <a:gd name="T2" fmla="*/ 539207 w 932857"/>
                <a:gd name="T3" fmla="*/ 829682 h 960949"/>
                <a:gd name="T4" fmla="*/ 506300 w 932857"/>
                <a:gd name="T5" fmla="*/ 950141 h 960949"/>
                <a:gd name="T6" fmla="*/ 385540 w 932857"/>
                <a:gd name="T7" fmla="*/ 906667 h 960949"/>
                <a:gd name="T8" fmla="*/ 303725 w 932857"/>
                <a:gd name="T9" fmla="*/ 740018 h 960949"/>
                <a:gd name="T10" fmla="*/ 274742 w 932857"/>
                <a:gd name="T11" fmla="*/ 680543 h 960949"/>
                <a:gd name="T12" fmla="*/ 196852 w 932857"/>
                <a:gd name="T13" fmla="*/ 695638 h 960949"/>
                <a:gd name="T14" fmla="*/ 3334 w 932857"/>
                <a:gd name="T15" fmla="*/ 562500 h 960949"/>
                <a:gd name="T16" fmla="*/ 129830 w 932857"/>
                <a:gd name="T17" fmla="*/ 363850 h 960949"/>
                <a:gd name="T18" fmla="*/ 313989 w 932857"/>
                <a:gd name="T19" fmla="*/ 312225 h 960949"/>
                <a:gd name="T20" fmla="*/ 524716 w 932857"/>
                <a:gd name="T21" fmla="*/ 173954 h 960949"/>
                <a:gd name="T22" fmla="*/ 659061 w 932857"/>
                <a:gd name="T23" fmla="*/ 25117 h 960949"/>
                <a:gd name="T24" fmla="*/ 746311 w 932857"/>
                <a:gd name="T25" fmla="*/ 18475 h 960949"/>
                <a:gd name="T26" fmla="*/ 813333 w 932857"/>
                <a:gd name="T27" fmla="*/ 107234 h 960949"/>
                <a:gd name="T28" fmla="*/ 931376 w 932857"/>
                <a:gd name="T29" fmla="*/ 648240 h 960949"/>
                <a:gd name="T30" fmla="*/ 913564 w 932857"/>
                <a:gd name="T31" fmla="*/ 719187 h 960949"/>
                <a:gd name="T32" fmla="*/ 831749 w 932857"/>
                <a:gd name="T33" fmla="*/ 748471 h 960949"/>
                <a:gd name="T34" fmla="*/ 558529 w 932857"/>
                <a:gd name="T35" fmla="*/ 658203 h 960949"/>
                <a:gd name="T36" fmla="*/ 449241 w 932857"/>
                <a:gd name="T37" fmla="*/ 646127 h 960949"/>
                <a:gd name="T38" fmla="*/ 763821 w 932857"/>
                <a:gd name="T39" fmla="*/ 676921 h 960949"/>
                <a:gd name="T40" fmla="*/ 629173 w 932857"/>
                <a:gd name="T41" fmla="*/ 122329 h 960949"/>
                <a:gd name="T42" fmla="*/ 186285 w 932857"/>
                <a:gd name="T43" fmla="*/ 385285 h 960949"/>
                <a:gd name="T44" fmla="*/ 250288 w 932857"/>
                <a:gd name="T45" fmla="*/ 649146 h 960949"/>
                <a:gd name="T46" fmla="*/ 764123 w 932857"/>
                <a:gd name="T47" fmla="*/ 676921 h 960949"/>
                <a:gd name="T48" fmla="*/ 666005 w 932857"/>
                <a:gd name="T49" fmla="*/ 246712 h 960949"/>
                <a:gd name="T50" fmla="*/ 767746 w 932857"/>
                <a:gd name="T51" fmla="*/ 330641 h 960949"/>
                <a:gd name="T52" fmla="*/ 752651 w 932857"/>
                <a:gd name="T53" fmla="*/ 544990 h 960949"/>
                <a:gd name="T54" fmla="*/ 749632 w 932857"/>
                <a:gd name="T55" fmla="*/ 557972 h 960949"/>
                <a:gd name="T56" fmla="*/ 842013 w 932857"/>
                <a:gd name="T57" fmla="*/ 710432 h 960949"/>
                <a:gd name="T58" fmla="*/ 882468 w 932857"/>
                <a:gd name="T59" fmla="*/ 699563 h 960949"/>
                <a:gd name="T60" fmla="*/ 896053 w 932857"/>
                <a:gd name="T61" fmla="*/ 633749 h 960949"/>
                <a:gd name="T62" fmla="*/ 821786 w 932857"/>
                <a:gd name="T63" fmla="*/ 216220 h 960949"/>
                <a:gd name="T64" fmla="*/ 737858 w 932857"/>
                <a:gd name="T65" fmla="*/ 61647 h 960949"/>
                <a:gd name="T66" fmla="*/ 700422 w 932857"/>
                <a:gd name="T67" fmla="*/ 40816 h 960949"/>
                <a:gd name="T68" fmla="*/ 677477 w 932857"/>
                <a:gd name="T69" fmla="*/ 77950 h 960949"/>
                <a:gd name="T70" fmla="*/ 666307 w 932857"/>
                <a:gd name="T71" fmla="*/ 246712 h 960949"/>
                <a:gd name="T72" fmla="*/ 150661 w 932857"/>
                <a:gd name="T73" fmla="*/ 397361 h 960949"/>
                <a:gd name="T74" fmla="*/ 40165 w 932857"/>
                <a:gd name="T75" fmla="*/ 500309 h 960949"/>
                <a:gd name="T76" fmla="*/ 89375 w 932857"/>
                <a:gd name="T77" fmla="*/ 633749 h 960949"/>
                <a:gd name="T78" fmla="*/ 212551 w 932857"/>
                <a:gd name="T79" fmla="*/ 653976 h 960949"/>
                <a:gd name="T80" fmla="*/ 150661 w 932857"/>
                <a:gd name="T81" fmla="*/ 397663 h 960949"/>
                <a:gd name="T82" fmla="*/ 380105 w 932857"/>
                <a:gd name="T83" fmla="*/ 811870 h 960949"/>
                <a:gd name="T84" fmla="*/ 422975 w 932857"/>
                <a:gd name="T85" fmla="*/ 897006 h 960949"/>
                <a:gd name="T86" fmla="*/ 486072 w 932857"/>
                <a:gd name="T87" fmla="*/ 918139 h 960949"/>
                <a:gd name="T88" fmla="*/ 509621 w 932857"/>
                <a:gd name="T89" fmla="*/ 855344 h 960949"/>
                <a:gd name="T90" fmla="*/ 469468 w 932857"/>
                <a:gd name="T91" fmla="*/ 771416 h 960949"/>
                <a:gd name="T92" fmla="*/ 380407 w 932857"/>
                <a:gd name="T93" fmla="*/ 811568 h 960949"/>
                <a:gd name="T94" fmla="*/ 312178 w 932857"/>
                <a:gd name="T95" fmla="*/ 672996 h 960949"/>
                <a:gd name="T96" fmla="*/ 364105 w 932857"/>
                <a:gd name="T97" fmla="*/ 778359 h 960949"/>
                <a:gd name="T98" fmla="*/ 451052 w 932857"/>
                <a:gd name="T99" fmla="*/ 738206 h 960949"/>
                <a:gd name="T100" fmla="*/ 318820 w 932857"/>
                <a:gd name="T101" fmla="*/ 668166 h 960949"/>
                <a:gd name="T102" fmla="*/ 312178 w 932857"/>
                <a:gd name="T103" fmla="*/ 672996 h 960949"/>
                <a:gd name="T104" fmla="*/ 673855 w 932857"/>
                <a:gd name="T105" fmla="*/ 291695 h 960949"/>
                <a:gd name="T106" fmla="*/ 728800 w 932857"/>
                <a:gd name="T107" fmla="*/ 512083 h 960949"/>
                <a:gd name="T108" fmla="*/ 673855 w 932857"/>
                <a:gd name="T109" fmla="*/ 291695 h 9609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932857" h="960949">
                  <a:moveTo>
                    <a:pt x="449241" y="645825"/>
                  </a:moveTo>
                  <a:cubicBezTo>
                    <a:pt x="481544" y="711941"/>
                    <a:pt x="511130" y="770510"/>
                    <a:pt x="539207" y="829682"/>
                  </a:cubicBezTo>
                  <a:cubicBezTo>
                    <a:pt x="562151" y="878288"/>
                    <a:pt x="548264" y="926291"/>
                    <a:pt x="506300" y="950141"/>
                  </a:cubicBezTo>
                  <a:cubicBezTo>
                    <a:pt x="463430" y="974595"/>
                    <a:pt x="411201" y="956481"/>
                    <a:pt x="385540" y="906667"/>
                  </a:cubicBezTo>
                  <a:cubicBezTo>
                    <a:pt x="357463" y="851419"/>
                    <a:pt x="330896" y="795568"/>
                    <a:pt x="303725" y="740018"/>
                  </a:cubicBezTo>
                  <a:cubicBezTo>
                    <a:pt x="294366" y="720696"/>
                    <a:pt x="284705" y="701375"/>
                    <a:pt x="274742" y="680543"/>
                  </a:cubicBezTo>
                  <a:cubicBezTo>
                    <a:pt x="248175" y="685676"/>
                    <a:pt x="222815" y="692318"/>
                    <a:pt x="196852" y="695638"/>
                  </a:cubicBezTo>
                  <a:cubicBezTo>
                    <a:pt x="102055" y="707413"/>
                    <a:pt x="21146" y="650957"/>
                    <a:pt x="3334" y="562500"/>
                  </a:cubicBezTo>
                  <a:cubicBezTo>
                    <a:pt x="-14177" y="473742"/>
                    <a:pt x="38656" y="390115"/>
                    <a:pt x="129830" y="363850"/>
                  </a:cubicBezTo>
                  <a:cubicBezTo>
                    <a:pt x="191116" y="346339"/>
                    <a:pt x="253911" y="333056"/>
                    <a:pt x="313989" y="312225"/>
                  </a:cubicBezTo>
                  <a:cubicBezTo>
                    <a:pt x="395200" y="284148"/>
                    <a:pt x="463732" y="233127"/>
                    <a:pt x="524716" y="173954"/>
                  </a:cubicBezTo>
                  <a:cubicBezTo>
                    <a:pt x="572718" y="127462"/>
                    <a:pt x="615588" y="75837"/>
                    <a:pt x="659061" y="25117"/>
                  </a:cubicBezTo>
                  <a:cubicBezTo>
                    <a:pt x="683817" y="-3563"/>
                    <a:pt x="717328" y="-10205"/>
                    <a:pt x="746311" y="18475"/>
                  </a:cubicBezTo>
                  <a:cubicBezTo>
                    <a:pt x="772576" y="44439"/>
                    <a:pt x="797030" y="74327"/>
                    <a:pt x="813333" y="107234"/>
                  </a:cubicBezTo>
                  <a:cubicBezTo>
                    <a:pt x="898167" y="277204"/>
                    <a:pt x="941640" y="457137"/>
                    <a:pt x="931376" y="648240"/>
                  </a:cubicBezTo>
                  <a:cubicBezTo>
                    <a:pt x="930168" y="672090"/>
                    <a:pt x="922923" y="696846"/>
                    <a:pt x="913564" y="719187"/>
                  </a:cubicBezTo>
                  <a:cubicBezTo>
                    <a:pt x="897865" y="757226"/>
                    <a:pt x="868580" y="766887"/>
                    <a:pt x="831749" y="748471"/>
                  </a:cubicBezTo>
                  <a:cubicBezTo>
                    <a:pt x="745103" y="704696"/>
                    <a:pt x="653929" y="674505"/>
                    <a:pt x="558529" y="658203"/>
                  </a:cubicBezTo>
                  <a:cubicBezTo>
                    <a:pt x="524716" y="652467"/>
                    <a:pt x="490299" y="650353"/>
                    <a:pt x="449241" y="646127"/>
                  </a:cubicBezTo>
                  <a:close/>
                  <a:moveTo>
                    <a:pt x="763821" y="676921"/>
                  </a:moveTo>
                  <a:cubicBezTo>
                    <a:pt x="672949" y="499403"/>
                    <a:pt x="630683" y="318263"/>
                    <a:pt x="629173" y="122329"/>
                  </a:cubicBezTo>
                  <a:cubicBezTo>
                    <a:pt x="505696" y="257883"/>
                    <a:pt x="369237" y="361133"/>
                    <a:pt x="186285" y="385285"/>
                  </a:cubicBezTo>
                  <a:lnTo>
                    <a:pt x="250288" y="649146"/>
                  </a:lnTo>
                  <a:cubicBezTo>
                    <a:pt x="423881" y="586049"/>
                    <a:pt x="592040" y="610201"/>
                    <a:pt x="764123" y="676921"/>
                  </a:cubicBezTo>
                  <a:close/>
                  <a:moveTo>
                    <a:pt x="666005" y="246712"/>
                  </a:moveTo>
                  <a:cubicBezTo>
                    <a:pt x="720649" y="258184"/>
                    <a:pt x="749934" y="289280"/>
                    <a:pt x="767746" y="330641"/>
                  </a:cubicBezTo>
                  <a:cubicBezTo>
                    <a:pt x="799143" y="404003"/>
                    <a:pt x="813936" y="477364"/>
                    <a:pt x="752651" y="544990"/>
                  </a:cubicBezTo>
                  <a:cubicBezTo>
                    <a:pt x="749934" y="548009"/>
                    <a:pt x="748122" y="554651"/>
                    <a:pt x="749632" y="557972"/>
                  </a:cubicBezTo>
                  <a:cubicBezTo>
                    <a:pt x="773482" y="612918"/>
                    <a:pt x="795822" y="669071"/>
                    <a:pt x="842013" y="710432"/>
                  </a:cubicBezTo>
                  <a:cubicBezTo>
                    <a:pt x="859523" y="726130"/>
                    <a:pt x="875524" y="721904"/>
                    <a:pt x="882468" y="699563"/>
                  </a:cubicBezTo>
                  <a:cubicBezTo>
                    <a:pt x="889110" y="678128"/>
                    <a:pt x="894846" y="655788"/>
                    <a:pt x="896053" y="633749"/>
                  </a:cubicBezTo>
                  <a:cubicBezTo>
                    <a:pt x="903299" y="489138"/>
                    <a:pt x="873713" y="349962"/>
                    <a:pt x="821786" y="216220"/>
                  </a:cubicBezTo>
                  <a:cubicBezTo>
                    <a:pt x="800653" y="161878"/>
                    <a:pt x="768048" y="112065"/>
                    <a:pt x="737858" y="61647"/>
                  </a:cubicBezTo>
                  <a:cubicBezTo>
                    <a:pt x="731216" y="50477"/>
                    <a:pt x="710083" y="37797"/>
                    <a:pt x="700422" y="40816"/>
                  </a:cubicBezTo>
                  <a:cubicBezTo>
                    <a:pt x="689553" y="44137"/>
                    <a:pt x="678987" y="64364"/>
                    <a:pt x="677477" y="77950"/>
                  </a:cubicBezTo>
                  <a:cubicBezTo>
                    <a:pt x="671741" y="133198"/>
                    <a:pt x="669628" y="189049"/>
                    <a:pt x="666307" y="246712"/>
                  </a:cubicBezTo>
                  <a:close/>
                  <a:moveTo>
                    <a:pt x="150661" y="397361"/>
                  </a:moveTo>
                  <a:cubicBezTo>
                    <a:pt x="89375" y="410342"/>
                    <a:pt x="52543" y="445061"/>
                    <a:pt x="40165" y="500309"/>
                  </a:cubicBezTo>
                  <a:cubicBezTo>
                    <a:pt x="28391" y="553141"/>
                    <a:pt x="45600" y="599634"/>
                    <a:pt x="89375" y="633749"/>
                  </a:cubicBezTo>
                  <a:cubicBezTo>
                    <a:pt x="125905" y="662128"/>
                    <a:pt x="166360" y="667864"/>
                    <a:pt x="212551" y="653976"/>
                  </a:cubicBezTo>
                  <a:lnTo>
                    <a:pt x="150661" y="397663"/>
                  </a:lnTo>
                  <a:close/>
                  <a:moveTo>
                    <a:pt x="380105" y="811870"/>
                  </a:moveTo>
                  <a:cubicBezTo>
                    <a:pt x="394899" y="841456"/>
                    <a:pt x="407578" y="869835"/>
                    <a:pt x="422975" y="897006"/>
                  </a:cubicBezTo>
                  <a:cubicBezTo>
                    <a:pt x="436863" y="921460"/>
                    <a:pt x="463430" y="929310"/>
                    <a:pt x="486072" y="918139"/>
                  </a:cubicBezTo>
                  <a:cubicBezTo>
                    <a:pt x="508715" y="906969"/>
                    <a:pt x="519885" y="880704"/>
                    <a:pt x="509621" y="855344"/>
                  </a:cubicBezTo>
                  <a:cubicBezTo>
                    <a:pt x="498148" y="827267"/>
                    <a:pt x="483657" y="800700"/>
                    <a:pt x="469468" y="771416"/>
                  </a:cubicBezTo>
                  <a:lnTo>
                    <a:pt x="380407" y="811568"/>
                  </a:lnTo>
                  <a:close/>
                  <a:moveTo>
                    <a:pt x="312178" y="672996"/>
                  </a:moveTo>
                  <a:lnTo>
                    <a:pt x="364105" y="778359"/>
                  </a:lnTo>
                  <a:lnTo>
                    <a:pt x="451052" y="738206"/>
                  </a:lnTo>
                  <a:cubicBezTo>
                    <a:pt x="413616" y="644014"/>
                    <a:pt x="409994" y="642202"/>
                    <a:pt x="318820" y="668166"/>
                  </a:cubicBezTo>
                  <a:cubicBezTo>
                    <a:pt x="317914" y="668166"/>
                    <a:pt x="317310" y="669373"/>
                    <a:pt x="312178" y="672996"/>
                  </a:cubicBezTo>
                  <a:close/>
                  <a:moveTo>
                    <a:pt x="673855" y="291695"/>
                  </a:moveTo>
                  <a:lnTo>
                    <a:pt x="728800" y="512083"/>
                  </a:lnTo>
                  <a:cubicBezTo>
                    <a:pt x="780727" y="462873"/>
                    <a:pt x="746009" y="309206"/>
                    <a:pt x="673855" y="291695"/>
                  </a:cubicBezTo>
                  <a:close/>
                </a:path>
              </a:pathLst>
            </a:custGeom>
            <a:solidFill>
              <a:srgbClr val="B7DFD5"/>
            </a:solidFill>
            <a:ln w="30004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225" name="Forme libre : forme 5"/>
            <p:cNvSpPr>
              <a:spLocks/>
            </p:cNvSpPr>
            <p:nvPr/>
          </p:nvSpPr>
          <p:spPr bwMode="auto">
            <a:xfrm rot="-858051">
              <a:off x="6491491" y="4810499"/>
              <a:ext cx="136949" cy="127915"/>
            </a:xfrm>
            <a:custGeom>
              <a:avLst/>
              <a:gdLst>
                <a:gd name="T0" fmla="*/ 5095 w 136949"/>
                <a:gd name="T1" fmla="*/ 127915 h 127915"/>
                <a:gd name="T2" fmla="*/ 1472 w 136949"/>
                <a:gd name="T3" fmla="*/ 96820 h 127915"/>
                <a:gd name="T4" fmla="*/ 110458 w 136949"/>
                <a:gd name="T5" fmla="*/ 2023 h 127915"/>
                <a:gd name="T6" fmla="*/ 134006 w 136949"/>
                <a:gd name="T7" fmla="*/ 4438 h 127915"/>
                <a:gd name="T8" fmla="*/ 134006 w 136949"/>
                <a:gd name="T9" fmla="*/ 27081 h 127915"/>
                <a:gd name="T10" fmla="*/ 23812 w 136949"/>
                <a:gd name="T11" fmla="*/ 120670 h 127915"/>
                <a:gd name="T12" fmla="*/ 5095 w 136949"/>
                <a:gd name="T13" fmla="*/ 127613 h 1279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6949" h="127915">
                  <a:moveTo>
                    <a:pt x="5095" y="127915"/>
                  </a:moveTo>
                  <a:cubicBezTo>
                    <a:pt x="3283" y="115839"/>
                    <a:pt x="-2755" y="100744"/>
                    <a:pt x="1472" y="96820"/>
                  </a:cubicBezTo>
                  <a:cubicBezTo>
                    <a:pt x="36492" y="63912"/>
                    <a:pt x="73324" y="32515"/>
                    <a:pt x="110458" y="2023"/>
                  </a:cubicBezTo>
                  <a:cubicBezTo>
                    <a:pt x="114986" y="-1600"/>
                    <a:pt x="129176" y="-91"/>
                    <a:pt x="134006" y="4438"/>
                  </a:cubicBezTo>
                  <a:cubicBezTo>
                    <a:pt x="137931" y="8363"/>
                    <a:pt x="137931" y="23458"/>
                    <a:pt x="134006" y="27081"/>
                  </a:cubicBezTo>
                  <a:cubicBezTo>
                    <a:pt x="98080" y="59082"/>
                    <a:pt x="60946" y="89876"/>
                    <a:pt x="23812" y="120670"/>
                  </a:cubicBezTo>
                  <a:cubicBezTo>
                    <a:pt x="21095" y="123085"/>
                    <a:pt x="16567" y="123387"/>
                    <a:pt x="5095" y="127613"/>
                  </a:cubicBezTo>
                  <a:close/>
                </a:path>
              </a:pathLst>
            </a:custGeom>
            <a:solidFill>
              <a:srgbClr val="B7DFD5"/>
            </a:solidFill>
            <a:ln w="30004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226" name="Forme libre : forme 7"/>
            <p:cNvSpPr>
              <a:spLocks/>
            </p:cNvSpPr>
            <p:nvPr/>
          </p:nvSpPr>
          <p:spPr bwMode="auto">
            <a:xfrm rot="-858051">
              <a:off x="6718616" y="5269563"/>
              <a:ext cx="164691" cy="68322"/>
            </a:xfrm>
            <a:custGeom>
              <a:avLst/>
              <a:gdLst>
                <a:gd name="T0" fmla="*/ 16157 w 164691"/>
                <a:gd name="T1" fmla="*/ 0 h 68322"/>
                <a:gd name="T2" fmla="*/ 150201 w 164691"/>
                <a:gd name="T3" fmla="*/ 34719 h 68322"/>
                <a:gd name="T4" fmla="*/ 164692 w 164691"/>
                <a:gd name="T5" fmla="*/ 53135 h 68322"/>
                <a:gd name="T6" fmla="*/ 143559 w 164691"/>
                <a:gd name="T7" fmla="*/ 68230 h 68322"/>
                <a:gd name="T8" fmla="*/ 10119 w 164691"/>
                <a:gd name="T9" fmla="*/ 34719 h 68322"/>
                <a:gd name="T10" fmla="*/ 156 w 164691"/>
                <a:gd name="T11" fmla="*/ 14491 h 68322"/>
                <a:gd name="T12" fmla="*/ 16459 w 164691"/>
                <a:gd name="T13" fmla="*/ 0 h 683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4691" h="68322">
                  <a:moveTo>
                    <a:pt x="16157" y="0"/>
                  </a:moveTo>
                  <a:cubicBezTo>
                    <a:pt x="63253" y="12076"/>
                    <a:pt x="107029" y="22341"/>
                    <a:pt x="150201" y="34719"/>
                  </a:cubicBezTo>
                  <a:cubicBezTo>
                    <a:pt x="156239" y="36530"/>
                    <a:pt x="159861" y="46795"/>
                    <a:pt x="164692" y="53135"/>
                  </a:cubicBezTo>
                  <a:cubicBezTo>
                    <a:pt x="157446" y="58569"/>
                    <a:pt x="149295" y="69437"/>
                    <a:pt x="143559" y="68230"/>
                  </a:cubicBezTo>
                  <a:cubicBezTo>
                    <a:pt x="98576" y="58569"/>
                    <a:pt x="54196" y="47097"/>
                    <a:pt x="10119" y="34719"/>
                  </a:cubicBezTo>
                  <a:cubicBezTo>
                    <a:pt x="4986" y="33209"/>
                    <a:pt x="-1052" y="20529"/>
                    <a:pt x="156" y="14491"/>
                  </a:cubicBezTo>
                  <a:cubicBezTo>
                    <a:pt x="1364" y="8453"/>
                    <a:pt x="11326" y="4227"/>
                    <a:pt x="16459" y="0"/>
                  </a:cubicBezTo>
                  <a:close/>
                </a:path>
              </a:pathLst>
            </a:custGeom>
            <a:solidFill>
              <a:srgbClr val="B7DFD5"/>
            </a:solidFill>
            <a:ln w="30004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9227" name="Forme libre : forme 9"/>
            <p:cNvSpPr>
              <a:spLocks/>
            </p:cNvSpPr>
            <p:nvPr/>
          </p:nvSpPr>
          <p:spPr bwMode="auto">
            <a:xfrm rot="-858051">
              <a:off x="6633020" y="5040625"/>
              <a:ext cx="152648" cy="64175"/>
            </a:xfrm>
            <a:custGeom>
              <a:avLst/>
              <a:gdLst>
                <a:gd name="T0" fmla="*/ 16491 w 152648"/>
                <a:gd name="T1" fmla="*/ 64176 h 64175"/>
                <a:gd name="T2" fmla="*/ 189 w 152648"/>
                <a:gd name="T3" fmla="*/ 47571 h 64175"/>
                <a:gd name="T4" fmla="*/ 12567 w 152648"/>
                <a:gd name="T5" fmla="*/ 28552 h 64175"/>
                <a:gd name="T6" fmla="*/ 129402 w 152648"/>
                <a:gd name="T7" fmla="*/ 173 h 64175"/>
                <a:gd name="T8" fmla="*/ 152649 w 152648"/>
                <a:gd name="T9" fmla="*/ 11343 h 64175"/>
                <a:gd name="T10" fmla="*/ 138157 w 152648"/>
                <a:gd name="T11" fmla="*/ 33080 h 64175"/>
                <a:gd name="T12" fmla="*/ 16491 w 152648"/>
                <a:gd name="T13" fmla="*/ 64176 h 641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648" h="64175">
                  <a:moveTo>
                    <a:pt x="16491" y="64176"/>
                  </a:moveTo>
                  <a:cubicBezTo>
                    <a:pt x="11963" y="59949"/>
                    <a:pt x="2302" y="54817"/>
                    <a:pt x="189" y="47571"/>
                  </a:cubicBezTo>
                  <a:cubicBezTo>
                    <a:pt x="-1321" y="42439"/>
                    <a:pt x="6529" y="30363"/>
                    <a:pt x="12567" y="28552"/>
                  </a:cubicBezTo>
                  <a:cubicBezTo>
                    <a:pt x="51210" y="17683"/>
                    <a:pt x="90155" y="8022"/>
                    <a:pt x="129402" y="173"/>
                  </a:cubicBezTo>
                  <a:cubicBezTo>
                    <a:pt x="136044" y="-1336"/>
                    <a:pt x="144799" y="7419"/>
                    <a:pt x="152649" y="11343"/>
                  </a:cubicBezTo>
                  <a:cubicBezTo>
                    <a:pt x="147818" y="18891"/>
                    <a:pt x="144497" y="31269"/>
                    <a:pt x="138157" y="33080"/>
                  </a:cubicBezTo>
                  <a:cubicBezTo>
                    <a:pt x="99514" y="44251"/>
                    <a:pt x="60267" y="53308"/>
                    <a:pt x="16491" y="64176"/>
                  </a:cubicBezTo>
                  <a:close/>
                </a:path>
              </a:pathLst>
            </a:custGeom>
            <a:solidFill>
              <a:srgbClr val="B7DFD5"/>
            </a:solidFill>
            <a:ln w="30004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</p:grp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248A-F7A2-47D0-B1C4-563BCE253D8A}" type="slidenum">
              <a:rPr lang="fr-FR"/>
              <a:pPr>
                <a:defRPr/>
              </a:pPr>
              <a:t>10</a:t>
            </a:fld>
            <a:endParaRPr lang="fr-FR" dirty="0"/>
          </a:p>
        </p:txBody>
      </p:sp>
      <p:sp>
        <p:nvSpPr>
          <p:cNvPr id="18434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>
                <a:latin typeface="AauxPro OT Black"/>
              </a:rPr>
              <a:t>Se déplacer à Beaupuy</a:t>
            </a:r>
          </a:p>
        </p:txBody>
      </p:sp>
      <p:sp>
        <p:nvSpPr>
          <p:cNvPr id="18435" name="ZoneTexte 9"/>
          <p:cNvSpPr txBox="1">
            <a:spLocks noChangeArrowheads="1"/>
          </p:cNvSpPr>
          <p:nvPr/>
        </p:nvSpPr>
        <p:spPr bwMode="auto">
          <a:xfrm>
            <a:off x="69850" y="1320800"/>
            <a:ext cx="3432175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altLang="fr-FR" sz="1600" b="1">
                <a:latin typeface="AauxPro OT Regular"/>
              </a:rPr>
              <a:t>Les enjeux</a:t>
            </a:r>
          </a:p>
          <a:p>
            <a:endParaRPr lang="fr-FR" altLang="fr-FR" sz="1400">
              <a:latin typeface="AauxPro OT Regular"/>
            </a:endParaRPr>
          </a:p>
          <a:p>
            <a:r>
              <a:rPr lang="fr-FR" altLang="fr-FR" sz="1400">
                <a:latin typeface="AauxPro OT Regular"/>
              </a:rPr>
              <a:t>Le court terme = la gestion des flux au sein de ce carrefour en privilégiant la sécurité pour l’ensemble des usagers</a:t>
            </a:r>
          </a:p>
          <a:p>
            <a:endParaRPr lang="fr-FR" altLang="fr-FR" sz="1400">
              <a:latin typeface="AauxPro OT Regular"/>
            </a:endParaRPr>
          </a:p>
          <a:p>
            <a:r>
              <a:rPr lang="fr-FR" altLang="fr-FR" sz="1400">
                <a:latin typeface="AauxPro OT Regular"/>
              </a:rPr>
              <a:t>Le moyen terme : réinterroger l’organisation des déplacements sur la commune. Un desserrement des flux à envisager pour faire centralité autrement qu’avec un giratoire…</a:t>
            </a:r>
          </a:p>
          <a:p>
            <a:endParaRPr lang="fr-FR" altLang="fr-FR" sz="1600">
              <a:latin typeface="AauxPro OT Regular"/>
            </a:endParaRPr>
          </a:p>
        </p:txBody>
      </p:sp>
      <p:pic>
        <p:nvPicPr>
          <p:cNvPr id="18436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8850" y="1320800"/>
            <a:ext cx="8380413" cy="4718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Forme libre : forme 2"/>
          <p:cNvSpPr/>
          <p:nvPr/>
        </p:nvSpPr>
        <p:spPr>
          <a:xfrm>
            <a:off x="6096000" y="3419475"/>
            <a:ext cx="1916113" cy="309563"/>
          </a:xfrm>
          <a:custGeom>
            <a:avLst/>
            <a:gdLst>
              <a:gd name="connsiteX0" fmla="*/ 0 w 1916264"/>
              <a:gd name="connsiteY0" fmla="*/ 310101 h 310101"/>
              <a:gd name="connsiteX1" fmla="*/ 1916264 w 1916264"/>
              <a:gd name="connsiteY1" fmla="*/ 0 h 310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16264" h="310101">
                <a:moveTo>
                  <a:pt x="0" y="310101"/>
                </a:moveTo>
                <a:lnTo>
                  <a:pt x="1916264" y="0"/>
                </a:lnTo>
              </a:path>
            </a:pathLst>
          </a:custGeom>
          <a:noFill/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8438" name="ZoneTexte 4"/>
          <p:cNvSpPr txBox="1">
            <a:spLocks noChangeArrowheads="1"/>
          </p:cNvSpPr>
          <p:nvPr/>
        </p:nvSpPr>
        <p:spPr bwMode="auto">
          <a:xfrm rot="-564328">
            <a:off x="7327900" y="3413125"/>
            <a:ext cx="798513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fr-FR">
                <a:solidFill>
                  <a:schemeClr val="bg1"/>
                </a:solidFill>
                <a:latin typeface="Aaux ProBlack OSF"/>
              </a:rPr>
              <a:t>250m</a:t>
            </a:r>
          </a:p>
        </p:txBody>
      </p:sp>
      <p:sp>
        <p:nvSpPr>
          <p:cNvPr id="9" name="Forme libre : forme 8"/>
          <p:cNvSpPr/>
          <p:nvPr/>
        </p:nvSpPr>
        <p:spPr>
          <a:xfrm>
            <a:off x="6043613" y="1924050"/>
            <a:ext cx="1081087" cy="1574800"/>
          </a:xfrm>
          <a:custGeom>
            <a:avLst/>
            <a:gdLst>
              <a:gd name="connsiteX0" fmla="*/ 1049572 w 1049572"/>
              <a:gd name="connsiteY0" fmla="*/ 1534601 h 1534601"/>
              <a:gd name="connsiteX1" fmla="*/ 795131 w 1049572"/>
              <a:gd name="connsiteY1" fmla="*/ 1033669 h 1534601"/>
              <a:gd name="connsiteX2" fmla="*/ 508884 w 1049572"/>
              <a:gd name="connsiteY2" fmla="*/ 604299 h 1534601"/>
              <a:gd name="connsiteX3" fmla="*/ 0 w 1049572"/>
              <a:gd name="connsiteY3" fmla="*/ 0 h 1534601"/>
              <a:gd name="connsiteX0" fmla="*/ 1081377 w 1081377"/>
              <a:gd name="connsiteY0" fmla="*/ 1574357 h 1574357"/>
              <a:gd name="connsiteX1" fmla="*/ 795131 w 1081377"/>
              <a:gd name="connsiteY1" fmla="*/ 1033669 h 1574357"/>
              <a:gd name="connsiteX2" fmla="*/ 508884 w 1081377"/>
              <a:gd name="connsiteY2" fmla="*/ 604299 h 1574357"/>
              <a:gd name="connsiteX3" fmla="*/ 0 w 1081377"/>
              <a:gd name="connsiteY3" fmla="*/ 0 h 157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377" h="1574357">
                <a:moveTo>
                  <a:pt x="1081377" y="1574357"/>
                </a:moveTo>
                <a:lnTo>
                  <a:pt x="795131" y="1033669"/>
                </a:lnTo>
                <a:lnTo>
                  <a:pt x="508884" y="60429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" name="Forme libre : forme 11"/>
          <p:cNvSpPr/>
          <p:nvPr/>
        </p:nvSpPr>
        <p:spPr>
          <a:xfrm>
            <a:off x="7116763" y="1749425"/>
            <a:ext cx="422275" cy="1693863"/>
          </a:xfrm>
          <a:custGeom>
            <a:avLst/>
            <a:gdLst>
              <a:gd name="connsiteX0" fmla="*/ 0 w 421881"/>
              <a:gd name="connsiteY0" fmla="*/ 1693628 h 1693628"/>
              <a:gd name="connsiteX1" fmla="*/ 166978 w 421881"/>
              <a:gd name="connsiteY1" fmla="*/ 866692 h 1693628"/>
              <a:gd name="connsiteX2" fmla="*/ 381663 w 421881"/>
              <a:gd name="connsiteY2" fmla="*/ 230588 h 1693628"/>
              <a:gd name="connsiteX3" fmla="*/ 421420 w 421881"/>
              <a:gd name="connsiteY3" fmla="*/ 0 h 1693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881" h="1693628">
                <a:moveTo>
                  <a:pt x="0" y="1693628"/>
                </a:moveTo>
                <a:cubicBezTo>
                  <a:pt x="51684" y="1402080"/>
                  <a:pt x="103368" y="1110532"/>
                  <a:pt x="166978" y="866692"/>
                </a:cubicBezTo>
                <a:cubicBezTo>
                  <a:pt x="230589" y="622852"/>
                  <a:pt x="339256" y="375037"/>
                  <a:pt x="381663" y="230588"/>
                </a:cubicBezTo>
                <a:cubicBezTo>
                  <a:pt x="424070" y="86139"/>
                  <a:pt x="422745" y="43069"/>
                  <a:pt x="42142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" name="Forme libre : forme 12"/>
          <p:cNvSpPr/>
          <p:nvPr/>
        </p:nvSpPr>
        <p:spPr>
          <a:xfrm>
            <a:off x="7116763" y="2154238"/>
            <a:ext cx="1184275" cy="1312862"/>
          </a:xfrm>
          <a:custGeom>
            <a:avLst/>
            <a:gdLst>
              <a:gd name="connsiteX0" fmla="*/ 0 w 1184745"/>
              <a:gd name="connsiteY0" fmla="*/ 1311966 h 1311966"/>
              <a:gd name="connsiteX1" fmla="*/ 302150 w 1184745"/>
              <a:gd name="connsiteY1" fmla="*/ 1129086 h 1311966"/>
              <a:gd name="connsiteX2" fmla="*/ 731520 w 1184745"/>
              <a:gd name="connsiteY2" fmla="*/ 962108 h 1311966"/>
              <a:gd name="connsiteX3" fmla="*/ 874644 w 1184745"/>
              <a:gd name="connsiteY3" fmla="*/ 763326 h 1311966"/>
              <a:gd name="connsiteX4" fmla="*/ 1089329 w 1184745"/>
              <a:gd name="connsiteY4" fmla="*/ 429371 h 1311966"/>
              <a:gd name="connsiteX5" fmla="*/ 1184745 w 1184745"/>
              <a:gd name="connsiteY5" fmla="*/ 0 h 131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4745" h="1311966">
                <a:moveTo>
                  <a:pt x="0" y="1311966"/>
                </a:moveTo>
                <a:cubicBezTo>
                  <a:pt x="90115" y="1249681"/>
                  <a:pt x="180230" y="1187396"/>
                  <a:pt x="302150" y="1129086"/>
                </a:cubicBezTo>
                <a:cubicBezTo>
                  <a:pt x="424070" y="1070776"/>
                  <a:pt x="636104" y="1023068"/>
                  <a:pt x="731520" y="962108"/>
                </a:cubicBezTo>
                <a:cubicBezTo>
                  <a:pt x="826936" y="901148"/>
                  <a:pt x="815009" y="852115"/>
                  <a:pt x="874644" y="763326"/>
                </a:cubicBezTo>
                <a:cubicBezTo>
                  <a:pt x="934279" y="674537"/>
                  <a:pt x="1037646" y="556592"/>
                  <a:pt x="1089329" y="429371"/>
                </a:cubicBezTo>
                <a:cubicBezTo>
                  <a:pt x="1141012" y="302150"/>
                  <a:pt x="1162878" y="151075"/>
                  <a:pt x="1184745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4" name="Forme libre : forme 13"/>
          <p:cNvSpPr/>
          <p:nvPr/>
        </p:nvSpPr>
        <p:spPr>
          <a:xfrm>
            <a:off x="7108825" y="3236913"/>
            <a:ext cx="2241550" cy="246062"/>
          </a:xfrm>
          <a:custGeom>
            <a:avLst/>
            <a:gdLst>
              <a:gd name="connsiteX0" fmla="*/ 0 w 2242268"/>
              <a:gd name="connsiteY0" fmla="*/ 246490 h 246490"/>
              <a:gd name="connsiteX1" fmla="*/ 1097280 w 2242268"/>
              <a:gd name="connsiteY1" fmla="*/ 71562 h 246490"/>
              <a:gd name="connsiteX2" fmla="*/ 1725433 w 2242268"/>
              <a:gd name="connsiteY2" fmla="*/ 23854 h 246490"/>
              <a:gd name="connsiteX3" fmla="*/ 2242268 w 2242268"/>
              <a:gd name="connsiteY3" fmla="*/ 0 h 24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2268" h="246490">
                <a:moveTo>
                  <a:pt x="0" y="246490"/>
                </a:moveTo>
                <a:cubicBezTo>
                  <a:pt x="404854" y="177579"/>
                  <a:pt x="809708" y="108668"/>
                  <a:pt x="1097280" y="71562"/>
                </a:cubicBezTo>
                <a:cubicBezTo>
                  <a:pt x="1384852" y="34456"/>
                  <a:pt x="1534602" y="35781"/>
                  <a:pt x="1725433" y="23854"/>
                </a:cubicBezTo>
                <a:cubicBezTo>
                  <a:pt x="1916264" y="11927"/>
                  <a:pt x="2079266" y="5963"/>
                  <a:pt x="2242268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5" name="Forme libre : forme 14"/>
          <p:cNvSpPr/>
          <p:nvPr/>
        </p:nvSpPr>
        <p:spPr>
          <a:xfrm>
            <a:off x="7124700" y="3498850"/>
            <a:ext cx="1422400" cy="922338"/>
          </a:xfrm>
          <a:custGeom>
            <a:avLst/>
            <a:gdLst>
              <a:gd name="connsiteX0" fmla="*/ 0 w 1423283"/>
              <a:gd name="connsiteY0" fmla="*/ 0 h 922351"/>
              <a:gd name="connsiteX1" fmla="*/ 254441 w 1423283"/>
              <a:gd name="connsiteY1" fmla="*/ 302149 h 922351"/>
              <a:gd name="connsiteX2" fmla="*/ 397565 w 1423283"/>
              <a:gd name="connsiteY2" fmla="*/ 485029 h 922351"/>
              <a:gd name="connsiteX3" fmla="*/ 691763 w 1423283"/>
              <a:gd name="connsiteY3" fmla="*/ 524786 h 922351"/>
              <a:gd name="connsiteX4" fmla="*/ 1017767 w 1423283"/>
              <a:gd name="connsiteY4" fmla="*/ 636104 h 922351"/>
              <a:gd name="connsiteX5" fmla="*/ 1423283 w 1423283"/>
              <a:gd name="connsiteY5" fmla="*/ 922351 h 9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3283" h="922351">
                <a:moveTo>
                  <a:pt x="0" y="0"/>
                </a:moveTo>
                <a:cubicBezTo>
                  <a:pt x="94090" y="110655"/>
                  <a:pt x="188180" y="221311"/>
                  <a:pt x="254441" y="302149"/>
                </a:cubicBezTo>
                <a:cubicBezTo>
                  <a:pt x="320702" y="382987"/>
                  <a:pt x="324678" y="447923"/>
                  <a:pt x="397565" y="485029"/>
                </a:cubicBezTo>
                <a:cubicBezTo>
                  <a:pt x="470452" y="522135"/>
                  <a:pt x="588396" y="499607"/>
                  <a:pt x="691763" y="524786"/>
                </a:cubicBezTo>
                <a:cubicBezTo>
                  <a:pt x="795130" y="549965"/>
                  <a:pt x="895847" y="569843"/>
                  <a:pt x="1017767" y="636104"/>
                </a:cubicBezTo>
                <a:cubicBezTo>
                  <a:pt x="1139687" y="702365"/>
                  <a:pt x="1281485" y="812358"/>
                  <a:pt x="1423283" y="922351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6" name="Forme libre : forme 15"/>
          <p:cNvSpPr/>
          <p:nvPr/>
        </p:nvSpPr>
        <p:spPr>
          <a:xfrm>
            <a:off x="6918325" y="3975100"/>
            <a:ext cx="573088" cy="914400"/>
          </a:xfrm>
          <a:custGeom>
            <a:avLst/>
            <a:gdLst>
              <a:gd name="connsiteX0" fmla="*/ 564542 w 573810"/>
              <a:gd name="connsiteY0" fmla="*/ 0 h 914400"/>
              <a:gd name="connsiteX1" fmla="*/ 548640 w 573810"/>
              <a:gd name="connsiteY1" fmla="*/ 95416 h 914400"/>
              <a:gd name="connsiteX2" fmla="*/ 349857 w 573810"/>
              <a:gd name="connsiteY2" fmla="*/ 174929 h 914400"/>
              <a:gd name="connsiteX3" fmla="*/ 174928 w 573810"/>
              <a:gd name="connsiteY3" fmla="*/ 341906 h 914400"/>
              <a:gd name="connsiteX4" fmla="*/ 0 w 573810"/>
              <a:gd name="connsiteY4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810" h="914400">
                <a:moveTo>
                  <a:pt x="564542" y="0"/>
                </a:moveTo>
                <a:cubicBezTo>
                  <a:pt x="574481" y="33130"/>
                  <a:pt x="584421" y="66261"/>
                  <a:pt x="548640" y="95416"/>
                </a:cubicBezTo>
                <a:cubicBezTo>
                  <a:pt x="512859" y="124571"/>
                  <a:pt x="412142" y="133847"/>
                  <a:pt x="349857" y="174929"/>
                </a:cubicBezTo>
                <a:cubicBezTo>
                  <a:pt x="287572" y="216011"/>
                  <a:pt x="233237" y="218661"/>
                  <a:pt x="174928" y="341906"/>
                </a:cubicBezTo>
                <a:cubicBezTo>
                  <a:pt x="116619" y="465151"/>
                  <a:pt x="58309" y="689775"/>
                  <a:pt x="0" y="91440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7" name="Forme libre : forme 16"/>
          <p:cNvSpPr/>
          <p:nvPr/>
        </p:nvSpPr>
        <p:spPr>
          <a:xfrm>
            <a:off x="5589588" y="3490913"/>
            <a:ext cx="1519237" cy="238125"/>
          </a:xfrm>
          <a:custGeom>
            <a:avLst/>
            <a:gdLst>
              <a:gd name="connsiteX0" fmla="*/ 1518699 w 1518699"/>
              <a:gd name="connsiteY0" fmla="*/ 0 h 238539"/>
              <a:gd name="connsiteX1" fmla="*/ 0 w 1518699"/>
              <a:gd name="connsiteY1" fmla="*/ 238539 h 23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18699" h="238539">
                <a:moveTo>
                  <a:pt x="1518699" y="0"/>
                </a:moveTo>
                <a:lnTo>
                  <a:pt x="0" y="238539"/>
                </a:ln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ZoneTexte 7"/>
          <p:cNvSpPr txBox="1">
            <a:spLocks noChangeArrowheads="1"/>
          </p:cNvSpPr>
          <p:nvPr/>
        </p:nvSpPr>
        <p:spPr bwMode="auto">
          <a:xfrm>
            <a:off x="3238500" y="3729038"/>
            <a:ext cx="794385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4400">
                <a:solidFill>
                  <a:srgbClr val="10A6B4"/>
                </a:solidFill>
                <a:latin typeface="AauxPro OT Black"/>
              </a:rPr>
              <a:t>DIAGNOSTIC URBAIN ET PATRIMONIAL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6BF648-C1D1-47E5-A97A-65FB44A38567}" type="slidenum">
              <a:rPr lang="fr-FR"/>
              <a:pPr>
                <a:defRPr/>
              </a:pPr>
              <a:t>12</a:t>
            </a:fld>
            <a:endParaRPr lang="fr-FR" dirty="0"/>
          </a:p>
        </p:txBody>
      </p:sp>
      <p:pic>
        <p:nvPicPr>
          <p:cNvPr id="20482" name="Image 8" descr="Une image contenant carte&#10;&#10;Description générée automatiquement"/>
          <p:cNvPicPr>
            <a:picLocks noChangeAspect="1"/>
          </p:cNvPicPr>
          <p:nvPr/>
        </p:nvPicPr>
        <p:blipFill>
          <a:blip r:embed="rId2"/>
          <a:srcRect l="38345" t="19037" r="4932" b="8954"/>
          <a:stretch>
            <a:fillRect/>
          </a:stretch>
        </p:blipFill>
        <p:spPr bwMode="auto">
          <a:xfrm>
            <a:off x="5432425" y="720725"/>
            <a:ext cx="6351588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dirty="0"/>
              <a:t>Une situation historique à la croisée des chemins</a:t>
            </a:r>
          </a:p>
        </p:txBody>
      </p:sp>
      <p:pic>
        <p:nvPicPr>
          <p:cNvPr id="20484" name="Image 10" descr="Une image contenant carte&#10;&#10;Description générée automatiquement"/>
          <p:cNvPicPr>
            <a:picLocks noChangeAspect="1"/>
          </p:cNvPicPr>
          <p:nvPr/>
        </p:nvPicPr>
        <p:blipFill>
          <a:blip r:embed="rId2"/>
          <a:srcRect l="5307" t="49866" r="65300" b="8954"/>
          <a:stretch>
            <a:fillRect/>
          </a:stretch>
        </p:blipFill>
        <p:spPr bwMode="auto">
          <a:xfrm>
            <a:off x="1112838" y="3336925"/>
            <a:ext cx="3290887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ZoneTexte 11"/>
          <p:cNvSpPr txBox="1">
            <a:spLocks noChangeArrowheads="1"/>
          </p:cNvSpPr>
          <p:nvPr/>
        </p:nvSpPr>
        <p:spPr bwMode="auto">
          <a:xfrm>
            <a:off x="1112838" y="1163638"/>
            <a:ext cx="3290887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fr-FR" sz="1400">
                <a:latin typeface="AauxPro OT Regular"/>
              </a:rPr>
              <a:t>Un ensemble de hameaux agricoles (Colombier, BelPech’, Belsouleil…) qui forme la localité de Beaupuy, expliquant l’absence d’un cœur historique urbain constitué.</a:t>
            </a:r>
          </a:p>
          <a:p>
            <a:endParaRPr lang="fr-FR" sz="1400">
              <a:latin typeface="AauxPro OT Regular"/>
            </a:endParaRPr>
          </a:p>
          <a:p>
            <a:r>
              <a:rPr lang="fr-FR" sz="1400">
                <a:latin typeface="AauxPro OT Regular"/>
              </a:rPr>
              <a:t>Une localité en terminaison d’un axe principale d’entrée de ville de Toulouse, aujourd’hui la route de Lavaur.</a:t>
            </a:r>
          </a:p>
          <a:p>
            <a:endParaRPr lang="fr-FR" sz="1400">
              <a:latin typeface="AauxPro OT Regula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65F01D-6C8A-4D26-8A57-EFFDCEB20BC3}" type="slidenum">
              <a:rPr lang="fr-FR"/>
              <a:pPr>
                <a:defRPr/>
              </a:pPr>
              <a:t>13</a:t>
            </a:fld>
            <a:endParaRPr lang="fr-FR" dirty="0"/>
          </a:p>
        </p:txBody>
      </p:sp>
      <p:pic>
        <p:nvPicPr>
          <p:cNvPr id="21506" name="Image 7"/>
          <p:cNvPicPr>
            <a:picLocks noChangeAspect="1"/>
          </p:cNvPicPr>
          <p:nvPr/>
        </p:nvPicPr>
        <p:blipFill>
          <a:blip r:embed="rId2"/>
          <a:srcRect l="38324" t="20950" r="2112" b="4726"/>
          <a:stretch>
            <a:fillRect/>
          </a:stretch>
        </p:blipFill>
        <p:spPr bwMode="auto">
          <a:xfrm>
            <a:off x="5432425" y="885825"/>
            <a:ext cx="6694488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 sz="3200">
                <a:latin typeface="AauxPro OT Black"/>
              </a:rPr>
              <a:t>Une situation d’avant-poste de la métropole toulousaine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112838" y="1163638"/>
            <a:ext cx="3290887" cy="2354262"/>
          </a:xfrm>
          <a:prstGeom prst="rect">
            <a:avLst/>
          </a:prstGeom>
        </p:spPr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latin typeface="AauxPro OT Regular" panose="02000506030000020004" pitchFamily="50" charset="0"/>
                <a:cs typeface="+mn-cs"/>
              </a:rPr>
              <a:t>Une situation en limite de la métropole mais un accès aux infrastructures de transport relativement efficace :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AauxPro OT Regular" panose="02000506030000020004" pitchFamily="50" charset="0"/>
                <a:cs typeface="+mn-cs"/>
              </a:rPr>
              <a:t>Gare de Montrabé - 4min en voiture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AauxPro OT Regular" panose="02000506030000020004" pitchFamily="50" charset="0"/>
                <a:cs typeface="+mn-cs"/>
              </a:rPr>
              <a:t>Métro Balma Gramont - 14 min en voiture ou 28 min en bus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latin typeface="AauxPro OT Regular" panose="02000506030000020004" pitchFamily="50" charset="0"/>
                <a:cs typeface="+mn-cs"/>
              </a:rPr>
              <a:t>Autoroute A62 - 8min en voiture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400" dirty="0">
              <a:latin typeface="AauxPro OT Regular" panose="02000506030000020004" pitchFamily="50" charset="0"/>
              <a:cs typeface="+mn-cs"/>
            </a:endParaRPr>
          </a:p>
        </p:txBody>
      </p:sp>
      <p:pic>
        <p:nvPicPr>
          <p:cNvPr id="21509" name="Image 12"/>
          <p:cNvPicPr>
            <a:picLocks noChangeAspect="1"/>
          </p:cNvPicPr>
          <p:nvPr/>
        </p:nvPicPr>
        <p:blipFill>
          <a:blip r:embed="rId2"/>
          <a:srcRect l="2254" t="49915" r="63033" b="7889"/>
          <a:stretch>
            <a:fillRect/>
          </a:stretch>
        </p:blipFill>
        <p:spPr bwMode="auto">
          <a:xfrm>
            <a:off x="808038" y="3294063"/>
            <a:ext cx="3900487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 : coins arrondis 16"/>
          <p:cNvSpPr/>
          <p:nvPr/>
        </p:nvSpPr>
        <p:spPr>
          <a:xfrm>
            <a:off x="1009650" y="3960813"/>
            <a:ext cx="3533775" cy="14605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7D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22530" name="Image 13"/>
          <p:cNvPicPr>
            <a:picLocks noChangeAspect="1"/>
          </p:cNvPicPr>
          <p:nvPr/>
        </p:nvPicPr>
        <p:blipFill>
          <a:blip r:embed="rId2"/>
          <a:srcRect l="38084" t="21111" r="4430" b="8148"/>
          <a:stretch>
            <a:fillRect/>
          </a:stretch>
        </p:blipFill>
        <p:spPr bwMode="auto">
          <a:xfrm>
            <a:off x="5343525" y="885825"/>
            <a:ext cx="6604000" cy="57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9D57C5-8AC2-48CA-A25F-876153178D49}" type="slidenum">
              <a:rPr lang="fr-FR"/>
              <a:pPr>
                <a:defRPr/>
              </a:pPr>
              <a:t>14</a:t>
            </a:fld>
            <a:endParaRPr lang="fr-FR" dirty="0"/>
          </a:p>
        </p:txBody>
      </p:sp>
      <p:sp>
        <p:nvSpPr>
          <p:cNvPr id="22532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 sz="3200">
                <a:latin typeface="AauxPro OT Black"/>
              </a:rPr>
              <a:t>Un développement urbain par « grandes pièces »</a:t>
            </a:r>
          </a:p>
        </p:txBody>
      </p:sp>
      <p:sp>
        <p:nvSpPr>
          <p:cNvPr id="22533" name="ZoneTexte 8"/>
          <p:cNvSpPr txBox="1">
            <a:spLocks noChangeArrowheads="1"/>
          </p:cNvSpPr>
          <p:nvPr/>
        </p:nvSpPr>
        <p:spPr bwMode="auto">
          <a:xfrm>
            <a:off x="1112838" y="1163638"/>
            <a:ext cx="3290887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z="1400">
                <a:latin typeface="AauxPro OT Regular"/>
              </a:rPr>
              <a:t>Une forme urbaine majoritaire sur le territoire : l’habitat individuel pavillonnaire.</a:t>
            </a:r>
          </a:p>
          <a:p>
            <a:pPr algn="just"/>
            <a:endParaRPr lang="fr-FR" sz="1400">
              <a:latin typeface="AauxPro OT Regular"/>
            </a:endParaRPr>
          </a:p>
          <a:p>
            <a:pPr algn="just"/>
            <a:r>
              <a:rPr lang="fr-FR" sz="1400">
                <a:latin typeface="AauxPro OT Regular"/>
              </a:rPr>
              <a:t>Un développement urbain par grandes étapes et une logique de « pièces urbaines » au fil des époques. </a:t>
            </a:r>
          </a:p>
          <a:p>
            <a:pPr algn="just"/>
            <a:endParaRPr lang="fr-FR" sz="1400">
              <a:latin typeface="AauxPro OT Regular"/>
            </a:endParaRPr>
          </a:p>
          <a:p>
            <a:pPr algn="just"/>
            <a:r>
              <a:rPr lang="fr-FR" sz="1400">
                <a:latin typeface="AauxPro OT Regular"/>
              </a:rPr>
              <a:t>Un nouveau quartier créé récemment qui s’inscrit dans cette dynamique : les Coteaux de BelPech.</a:t>
            </a:r>
          </a:p>
          <a:p>
            <a:endParaRPr lang="fr-FR" sz="1400">
              <a:latin typeface="AauxPro OT Regular"/>
            </a:endParaRPr>
          </a:p>
        </p:txBody>
      </p:sp>
      <p:sp>
        <p:nvSpPr>
          <p:cNvPr id="22534" name="ZoneTexte 10"/>
          <p:cNvSpPr txBox="1">
            <a:spLocks noChangeArrowheads="1"/>
          </p:cNvSpPr>
          <p:nvPr/>
        </p:nvSpPr>
        <p:spPr bwMode="auto">
          <a:xfrm>
            <a:off x="1112838" y="3960813"/>
            <a:ext cx="3290887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 b="1">
                <a:latin typeface="AauxPro OT Regular"/>
              </a:rPr>
              <a:t>ENJEUX :</a:t>
            </a:r>
          </a:p>
          <a:p>
            <a:pPr algn="ctr"/>
            <a:r>
              <a:rPr lang="fr-FR" sz="1400" b="1">
                <a:latin typeface="AauxPro OT Regular"/>
              </a:rPr>
              <a:t>La constitution d’une centralité qui « fait commun ».</a:t>
            </a:r>
          </a:p>
          <a:p>
            <a:pPr algn="ctr"/>
            <a:r>
              <a:rPr lang="fr-FR" sz="1400" b="1">
                <a:latin typeface="AauxPro OT Regular"/>
              </a:rPr>
              <a:t>La mise en lien des quartiers résidentiels par des itinéraires piétons sécurisés..</a:t>
            </a:r>
          </a:p>
          <a:p>
            <a:endParaRPr lang="fr-FR" sz="1400">
              <a:latin typeface="AauxPro OT Regula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 : coins arrondis 17"/>
          <p:cNvSpPr/>
          <p:nvPr/>
        </p:nvSpPr>
        <p:spPr>
          <a:xfrm>
            <a:off x="1009650" y="4367213"/>
            <a:ext cx="3533775" cy="104298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7D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49BB8B-D347-4A53-B042-A59BA86BEBFA}" type="slidenum">
              <a:rPr lang="fr-FR"/>
              <a:pPr>
                <a:defRPr/>
              </a:pPr>
              <a:t>15</a:t>
            </a:fld>
            <a:endParaRPr lang="fr-FR" dirty="0"/>
          </a:p>
        </p:txBody>
      </p:sp>
      <p:sp>
        <p:nvSpPr>
          <p:cNvPr id="23555" name="ZoneTexte 8"/>
          <p:cNvSpPr txBox="1">
            <a:spLocks noChangeArrowheads="1"/>
          </p:cNvSpPr>
          <p:nvPr/>
        </p:nvSpPr>
        <p:spPr bwMode="auto">
          <a:xfrm>
            <a:off x="1112838" y="1163638"/>
            <a:ext cx="3290887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z="1400">
                <a:latin typeface="AauxPro OT Regular"/>
              </a:rPr>
              <a:t>Une offre d’équipements publics concentrée à proximité du carrefour Lavaur / Gragnague / Castelmaurou : l’école, la salle polyvalente, l’église, le stade, la mairie…</a:t>
            </a:r>
          </a:p>
          <a:p>
            <a:pPr algn="just"/>
            <a:endParaRPr lang="fr-FR" sz="1400">
              <a:latin typeface="AauxPro OT Regular"/>
            </a:endParaRPr>
          </a:p>
          <a:p>
            <a:pPr algn="just"/>
            <a:r>
              <a:rPr lang="fr-FR" sz="1400">
                <a:latin typeface="AauxPro OT Regular"/>
              </a:rPr>
              <a:t>Des équipements qui posent aujourd’hui des questions de modernisation/réadaptation  des locaux</a:t>
            </a:r>
          </a:p>
          <a:p>
            <a:pPr algn="just"/>
            <a:endParaRPr lang="fr-FR" sz="1400">
              <a:latin typeface="AauxPro OT Regular"/>
            </a:endParaRPr>
          </a:p>
          <a:p>
            <a:pPr algn="just"/>
            <a:r>
              <a:rPr lang="fr-FR" sz="1400">
                <a:latin typeface="AauxPro OT Regular"/>
              </a:rPr>
              <a:t>Un patrimoine communal très présent en centre-bourg de Beaupuy (patrimoine foncier et bâti).</a:t>
            </a:r>
          </a:p>
          <a:p>
            <a:endParaRPr lang="fr-FR" sz="1400">
              <a:latin typeface="AauxPro OT Regular"/>
            </a:endParaRPr>
          </a:p>
        </p:txBody>
      </p:sp>
      <p:sp>
        <p:nvSpPr>
          <p:cNvPr id="23556" name="ZoneTexte 10"/>
          <p:cNvSpPr txBox="1">
            <a:spLocks noChangeArrowheads="1"/>
          </p:cNvSpPr>
          <p:nvPr/>
        </p:nvSpPr>
        <p:spPr bwMode="auto">
          <a:xfrm>
            <a:off x="1112838" y="4464050"/>
            <a:ext cx="3290887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 b="1">
                <a:latin typeface="AauxPro OT Regular"/>
              </a:rPr>
              <a:t>ENJEUX :</a:t>
            </a:r>
          </a:p>
          <a:p>
            <a:pPr algn="ctr"/>
            <a:r>
              <a:rPr lang="fr-FR" sz="1400" b="1">
                <a:latin typeface="AauxPro OT Regular"/>
              </a:rPr>
              <a:t>Le devenir du foncier communal au service de la centralité beaupéenne.</a:t>
            </a:r>
          </a:p>
          <a:p>
            <a:endParaRPr lang="fr-FR" sz="1400">
              <a:latin typeface="AauxPro OT Regular"/>
            </a:endParaRPr>
          </a:p>
        </p:txBody>
      </p:sp>
      <p:pic>
        <p:nvPicPr>
          <p:cNvPr id="23557" name="Image 13"/>
          <p:cNvPicPr>
            <a:picLocks noChangeAspect="1"/>
          </p:cNvPicPr>
          <p:nvPr/>
        </p:nvPicPr>
        <p:blipFill>
          <a:blip r:embed="rId2"/>
          <a:srcRect l="38084" t="21111" r="4430" b="8148"/>
          <a:stretch>
            <a:fillRect/>
          </a:stretch>
        </p:blipFill>
        <p:spPr bwMode="auto">
          <a:xfrm>
            <a:off x="5343525" y="885825"/>
            <a:ext cx="6604000" cy="57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Image 12" descr="Une image contenant texte&#10;&#10;Description générée automatiquement"/>
          <p:cNvPicPr>
            <a:picLocks noChangeAspect="1"/>
          </p:cNvPicPr>
          <p:nvPr/>
        </p:nvPicPr>
        <p:blipFill>
          <a:blip r:embed="rId3"/>
          <a:srcRect l="38084" t="20677" r="4955" b="9190"/>
          <a:stretch>
            <a:fillRect/>
          </a:stretch>
        </p:blipFill>
        <p:spPr bwMode="auto">
          <a:xfrm>
            <a:off x="5343525" y="854075"/>
            <a:ext cx="6604000" cy="574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ZoneTexte 14"/>
          <p:cNvSpPr txBox="1">
            <a:spLocks noChangeArrowheads="1"/>
          </p:cNvSpPr>
          <p:nvPr/>
        </p:nvSpPr>
        <p:spPr bwMode="auto">
          <a:xfrm>
            <a:off x="5843588" y="6215063"/>
            <a:ext cx="931862" cy="161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fr-FR" sz="700">
                <a:latin typeface="Aaux ProBlack OSF"/>
              </a:rPr>
              <a:t>Toulouse Métropole</a:t>
            </a:r>
          </a:p>
        </p:txBody>
      </p:sp>
      <p:sp>
        <p:nvSpPr>
          <p:cNvPr id="23560" name="Titre 1"/>
          <p:cNvSpPr txBox="1">
            <a:spLocks/>
          </p:cNvSpPr>
          <p:nvPr/>
        </p:nvSpPr>
        <p:spPr bwMode="auto">
          <a:xfrm>
            <a:off x="1379538" y="0"/>
            <a:ext cx="10747375" cy="720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3200">
                <a:latin typeface="AauxPro OT Black"/>
              </a:rPr>
              <a:t>Un barycentre « naturel » au carrefour de route de Lavaur </a:t>
            </a:r>
          </a:p>
        </p:txBody>
      </p:sp>
      <p:sp>
        <p:nvSpPr>
          <p:cNvPr id="23561" name="Titre 4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 sz="2800">
                <a:latin typeface="AauxPro OT Black"/>
              </a:rPr>
              <a:t>Un barycentre « naturel » au carrefour de la route de Lavaur </a:t>
            </a:r>
            <a:endParaRPr lang="fr-FR" sz="3200">
              <a:latin typeface="AauxPro OT Bl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4FE6B8-87CF-4FCC-9ED9-135A9EC5DD08}" type="slidenum">
              <a:rPr lang="fr-FR"/>
              <a:pPr>
                <a:defRPr/>
              </a:pPr>
              <a:t>16</a:t>
            </a:fld>
            <a:endParaRPr lang="fr-FR" dirty="0"/>
          </a:p>
        </p:txBody>
      </p:sp>
      <p:sp>
        <p:nvSpPr>
          <p:cNvPr id="24578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>
                <a:latin typeface="AauxPro OT Black"/>
              </a:rPr>
              <a:t>Étude des bâtiments communaux</a:t>
            </a:r>
          </a:p>
        </p:txBody>
      </p:sp>
      <p:pic>
        <p:nvPicPr>
          <p:cNvPr id="24579" name="Image 4" descr="Une image contenant carte&#10;&#10;Description générée automatiquemen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125" y="982663"/>
            <a:ext cx="7693025" cy="543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518525" y="982663"/>
            <a:ext cx="3406775" cy="2355850"/>
          </a:xfrm>
          <a:prstGeom prst="rect">
            <a:avLst/>
          </a:prstGeom>
          <a:solidFill>
            <a:srgbClr val="B7D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u="sng" dirty="0">
                <a:solidFill>
                  <a:schemeClr val="tx1"/>
                </a:solidFill>
              </a:rPr>
              <a:t>Objet : </a:t>
            </a:r>
            <a:r>
              <a:rPr lang="fr-FR" dirty="0">
                <a:solidFill>
                  <a:schemeClr val="tx1"/>
                </a:solidFill>
              </a:rPr>
              <a:t>réflexions sur l’élaboration d’un</a:t>
            </a:r>
            <a:r>
              <a:rPr lang="fr-FR" altLang="fr-FR" dirty="0">
                <a:solidFill>
                  <a:schemeClr val="tx1"/>
                </a:solidFill>
                <a:latin typeface="AauxPro OT Regular" panose="02000506030000020004" pitchFamily="50" charset="0"/>
                <a:ea typeface="MS Mincho" panose="02020609040205080304" pitchFamily="49" charset="-128"/>
              </a:rPr>
              <a:t>e </a:t>
            </a:r>
            <a:r>
              <a:rPr lang="fr-FR" altLang="fr-FR" b="1" dirty="0">
                <a:solidFill>
                  <a:schemeClr val="tx1"/>
                </a:solidFill>
                <a:latin typeface="AauxPro OT Regular" panose="02000506030000020004" pitchFamily="50" charset="0"/>
                <a:ea typeface="MS Mincho" panose="02020609040205080304" pitchFamily="49" charset="-128"/>
              </a:rPr>
              <a:t>stratégie opérationnelle </a:t>
            </a:r>
            <a:r>
              <a:rPr lang="fr-FR" altLang="fr-FR" dirty="0">
                <a:solidFill>
                  <a:schemeClr val="tx1"/>
                </a:solidFill>
                <a:latin typeface="AauxPro OT Regular" panose="02000506030000020004" pitchFamily="50" charset="0"/>
                <a:ea typeface="MS Mincho" panose="02020609040205080304" pitchFamily="49" charset="-128"/>
              </a:rPr>
              <a:t>de la commune permettant la valorisation patrimoniale et la </a:t>
            </a:r>
            <a:r>
              <a:rPr lang="fr-FR" altLang="fr-FR" b="1" dirty="0">
                <a:solidFill>
                  <a:schemeClr val="tx1"/>
                </a:solidFill>
                <a:latin typeface="AauxPro OT Regular" panose="02000506030000020004" pitchFamily="50" charset="0"/>
                <a:ea typeface="MS Mincho" panose="02020609040205080304" pitchFamily="49" charset="-128"/>
              </a:rPr>
              <a:t>restructuration des bâtiments et fonciers publics</a:t>
            </a:r>
            <a:r>
              <a:rPr lang="fr-FR" altLang="fr-FR" dirty="0">
                <a:solidFill>
                  <a:schemeClr val="tx1"/>
                </a:solidFill>
                <a:latin typeface="AauxPro OT Regular" panose="02000506030000020004" pitchFamily="50" charset="0"/>
                <a:ea typeface="MS Mincho" panose="02020609040205080304" pitchFamily="49" charset="-128"/>
              </a:rPr>
              <a:t>.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18525" y="3519488"/>
            <a:ext cx="3406775" cy="2900362"/>
          </a:xfrm>
          <a:prstGeom prst="rect">
            <a:avLst/>
          </a:prstGeom>
          <a:solidFill>
            <a:srgbClr val="B7D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u="sng" dirty="0">
                <a:solidFill>
                  <a:schemeClr val="tx1"/>
                </a:solidFill>
              </a:rPr>
              <a:t>Déroulement (en parallèle de la stratégie urbaine) : 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chemeClr val="tx1"/>
                </a:solidFill>
              </a:rPr>
              <a:t>Diagnostic fonctionnel </a:t>
            </a:r>
            <a:r>
              <a:rPr lang="fr-FR" sz="1600" dirty="0">
                <a:solidFill>
                  <a:schemeClr val="tx1"/>
                </a:solidFill>
              </a:rPr>
              <a:t>de l’ensemble de patrimoine 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chemeClr val="tx1"/>
                </a:solidFill>
              </a:rPr>
              <a:t>Identification des besoins</a:t>
            </a:r>
            <a:endParaRPr lang="fr-FR" sz="1600" dirty="0">
              <a:solidFill>
                <a:schemeClr val="tx1"/>
              </a:solidFill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chemeClr val="tx1"/>
                </a:solidFill>
              </a:rPr>
              <a:t>Etude Structure du presbytère par </a:t>
            </a:r>
            <a:r>
              <a:rPr lang="fr-FR" sz="1600" b="1" dirty="0">
                <a:solidFill>
                  <a:schemeClr val="tx1"/>
                </a:solidFill>
              </a:rPr>
              <a:t>un Bureau d’Etude Technique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b="1" dirty="0">
              <a:solidFill>
                <a:schemeClr val="tx1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tx1"/>
                </a:solidFill>
              </a:rPr>
              <a:t>Elaboration d’une </a:t>
            </a:r>
            <a:r>
              <a:rPr lang="fr-FR" sz="1600" b="1" dirty="0">
                <a:solidFill>
                  <a:schemeClr val="tx1"/>
                </a:solidFill>
              </a:rPr>
              <a:t>stratégie patrimoniale et foncière </a:t>
            </a:r>
            <a:r>
              <a:rPr lang="fr-FR" sz="1600" dirty="0">
                <a:solidFill>
                  <a:schemeClr val="tx1"/>
                </a:solidFill>
              </a:rPr>
              <a:t>en accord avec les objectifs du projet urbain. 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 : coins arrondis 17"/>
          <p:cNvSpPr/>
          <p:nvPr/>
        </p:nvSpPr>
        <p:spPr>
          <a:xfrm>
            <a:off x="1009650" y="4076700"/>
            <a:ext cx="3533775" cy="12700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7D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E46A12-864B-4CDC-A0D2-57EF749916B2}" type="slidenum">
              <a:rPr lang="fr-FR"/>
              <a:pPr>
                <a:defRPr/>
              </a:pPr>
              <a:t>17</a:t>
            </a:fld>
            <a:endParaRPr lang="fr-FR" dirty="0"/>
          </a:p>
        </p:txBody>
      </p:sp>
      <p:pic>
        <p:nvPicPr>
          <p:cNvPr id="25603" name="Image 7"/>
          <p:cNvPicPr>
            <a:picLocks noChangeAspect="1"/>
          </p:cNvPicPr>
          <p:nvPr/>
        </p:nvPicPr>
        <p:blipFill>
          <a:blip r:embed="rId2"/>
          <a:srcRect l="38324" t="20950" r="2112" b="4726"/>
          <a:stretch>
            <a:fillRect/>
          </a:stretch>
        </p:blipFill>
        <p:spPr bwMode="auto">
          <a:xfrm>
            <a:off x="5432425" y="885825"/>
            <a:ext cx="6694488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 sz="3200">
                <a:latin typeface="AauxPro OT Black"/>
              </a:rPr>
              <a:t>Une identité très « routière » et d’importantes nuisances</a:t>
            </a:r>
          </a:p>
        </p:txBody>
      </p:sp>
      <p:sp>
        <p:nvSpPr>
          <p:cNvPr id="25605" name="ZoneTexte 9"/>
          <p:cNvSpPr txBox="1">
            <a:spLocks noChangeArrowheads="1"/>
          </p:cNvSpPr>
          <p:nvPr/>
        </p:nvSpPr>
        <p:spPr bwMode="auto">
          <a:xfrm>
            <a:off x="1112838" y="1163638"/>
            <a:ext cx="3290887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z="1400">
                <a:latin typeface="AauxPro OT Regular"/>
              </a:rPr>
              <a:t>Une convergence d’axes structurants qui véhicule un identité très routière. Une commune perçue depuis la voiture.</a:t>
            </a:r>
          </a:p>
          <a:p>
            <a:pPr algn="just"/>
            <a:endParaRPr lang="fr-FR" sz="1400">
              <a:latin typeface="AauxPro OT Regular"/>
            </a:endParaRPr>
          </a:p>
          <a:p>
            <a:pPr algn="just"/>
            <a:r>
              <a:rPr lang="fr-FR" sz="1400">
                <a:latin typeface="AauxPro OT Regular"/>
              </a:rPr>
              <a:t>Des flux Poids Lourds et Véhicules Légers importants, sources de nuisances sonores et de trafic scindant le territoire en deux. </a:t>
            </a:r>
          </a:p>
          <a:p>
            <a:pPr algn="just"/>
            <a:endParaRPr lang="fr-FR" sz="1400">
              <a:latin typeface="AauxPro OT Regular"/>
            </a:endParaRPr>
          </a:p>
          <a:p>
            <a:pPr algn="just"/>
            <a:r>
              <a:rPr lang="fr-FR" sz="1400">
                <a:latin typeface="AauxPro OT Regular"/>
              </a:rPr>
              <a:t>Un engorgement du carrefour aux heures de pointe du fait d’un aménagement peu clair.</a:t>
            </a:r>
          </a:p>
          <a:p>
            <a:endParaRPr lang="fr-FR" sz="1400">
              <a:latin typeface="AauxPro OT Regular"/>
            </a:endParaRPr>
          </a:p>
        </p:txBody>
      </p:sp>
      <p:pic>
        <p:nvPicPr>
          <p:cNvPr id="25606" name="Image 12"/>
          <p:cNvPicPr>
            <a:picLocks noChangeAspect="1"/>
          </p:cNvPicPr>
          <p:nvPr/>
        </p:nvPicPr>
        <p:blipFill>
          <a:blip r:embed="rId3"/>
          <a:srcRect l="37807" t="20888" r="4681" b="8688"/>
          <a:stretch>
            <a:fillRect/>
          </a:stretch>
        </p:blipFill>
        <p:spPr bwMode="auto">
          <a:xfrm>
            <a:off x="5365750" y="885825"/>
            <a:ext cx="6496050" cy="562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ZoneTexte 14"/>
          <p:cNvSpPr txBox="1">
            <a:spLocks noChangeArrowheads="1"/>
          </p:cNvSpPr>
          <p:nvPr/>
        </p:nvSpPr>
        <p:spPr bwMode="auto">
          <a:xfrm>
            <a:off x="1112838" y="4121150"/>
            <a:ext cx="3290887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 b="1">
                <a:latin typeface="AauxPro OT Regular"/>
              </a:rPr>
              <a:t>ENJEU :</a:t>
            </a:r>
          </a:p>
          <a:p>
            <a:pPr algn="ctr"/>
            <a:r>
              <a:rPr lang="fr-FR" sz="1400" b="1">
                <a:latin typeface="AauxPro OT Regular"/>
              </a:rPr>
              <a:t>L’apaisement des mobilités autos et la prise en compte des modes de déplacements actifs (piétons et cycles).</a:t>
            </a:r>
          </a:p>
          <a:p>
            <a:endParaRPr lang="fr-FR" sz="1400">
              <a:latin typeface="AauxPro OT Regula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re 1"/>
          <p:cNvSpPr>
            <a:spLocks noGrp="1"/>
          </p:cNvSpPr>
          <p:nvPr>
            <p:ph type="title"/>
          </p:nvPr>
        </p:nvSpPr>
        <p:spPr>
          <a:xfrm>
            <a:off x="1379538" y="246063"/>
            <a:ext cx="10747375" cy="720725"/>
          </a:xfrm>
        </p:spPr>
        <p:txBody>
          <a:bodyPr/>
          <a:lstStyle/>
          <a:p>
            <a:r>
              <a:rPr lang="fr-FR" sz="3200">
                <a:latin typeface="AauxPro OT Black"/>
              </a:rPr>
              <a:t>Les trois enjeux de la centralité</a:t>
            </a:r>
            <a:br>
              <a:rPr lang="fr-FR" sz="3200">
                <a:latin typeface="AauxPro OT Black"/>
              </a:rPr>
            </a:br>
            <a:r>
              <a:rPr lang="fr-FR" sz="3200">
                <a:latin typeface="AauxPro OT Black"/>
              </a:rPr>
              <a:t>Comment « faire centre » à Beaupuy demain ?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214B94-0D54-4C9E-A65E-41220D0AF8CC}" type="slidenum">
              <a:rPr lang="fr-FR"/>
              <a:pPr>
                <a:defRPr/>
              </a:pPr>
              <a:t>18</a:t>
            </a:fld>
            <a:endParaRPr lang="fr-FR" dirty="0"/>
          </a:p>
        </p:txBody>
      </p:sp>
      <p:pic>
        <p:nvPicPr>
          <p:cNvPr id="26627" name="Image 8"/>
          <p:cNvPicPr>
            <a:picLocks noChangeAspect="1"/>
          </p:cNvPicPr>
          <p:nvPr/>
        </p:nvPicPr>
        <p:blipFill>
          <a:blip r:embed="rId2"/>
          <a:srcRect t="23721" b="13023"/>
          <a:stretch>
            <a:fillRect/>
          </a:stretch>
        </p:blipFill>
        <p:spPr bwMode="auto">
          <a:xfrm>
            <a:off x="652463" y="1711325"/>
            <a:ext cx="10887075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Image 9"/>
          <p:cNvPicPr>
            <a:picLocks noChangeAspect="1"/>
          </p:cNvPicPr>
          <p:nvPr/>
        </p:nvPicPr>
        <p:blipFill>
          <a:blip r:embed="rId2"/>
          <a:srcRect t="23721" b="13023"/>
          <a:stretch>
            <a:fillRect/>
          </a:stretch>
        </p:blipFill>
        <p:spPr bwMode="auto">
          <a:xfrm>
            <a:off x="652463" y="1612900"/>
            <a:ext cx="10887075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ZoneTexte 7"/>
          <p:cNvSpPr txBox="1">
            <a:spLocks noChangeArrowheads="1"/>
          </p:cNvSpPr>
          <p:nvPr/>
        </p:nvSpPr>
        <p:spPr bwMode="auto">
          <a:xfrm>
            <a:off x="3238500" y="3729038"/>
            <a:ext cx="7943850" cy="173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4400">
                <a:solidFill>
                  <a:srgbClr val="10A6B4"/>
                </a:solidFill>
                <a:latin typeface="AauxPro OT Black"/>
              </a:rPr>
              <a:t>ORIENTATIONS STRATÉGIQUES</a:t>
            </a:r>
          </a:p>
          <a:p>
            <a:pPr algn="ctr"/>
            <a:r>
              <a:rPr lang="fr-FR" sz="2000">
                <a:solidFill>
                  <a:srgbClr val="10A6B4"/>
                </a:solidFill>
                <a:latin typeface="AauxPro OT Black"/>
              </a:rPr>
              <a:t>Invariants des scénarios à venir</a:t>
            </a:r>
            <a:endParaRPr lang="fr-FR">
              <a:solidFill>
                <a:srgbClr val="10A6B4"/>
              </a:solidFill>
              <a:latin typeface="AauxPro OT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1725" y="1409700"/>
            <a:ext cx="6534150" cy="914400"/>
          </a:xfrm>
          <a:prstGeom prst="rect">
            <a:avLst/>
          </a:prstGeom>
          <a:solidFill>
            <a:srgbClr val="B7D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3641725" y="2632075"/>
            <a:ext cx="6534150" cy="914400"/>
          </a:xfrm>
          <a:prstGeom prst="rect">
            <a:avLst/>
          </a:prstGeom>
          <a:solidFill>
            <a:srgbClr val="B7D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3641725" y="3862388"/>
            <a:ext cx="6534150" cy="912812"/>
          </a:xfrm>
          <a:prstGeom prst="rect">
            <a:avLst/>
          </a:prstGeom>
          <a:solidFill>
            <a:srgbClr val="B7D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3641725" y="5094288"/>
            <a:ext cx="6534150" cy="914400"/>
          </a:xfrm>
          <a:prstGeom prst="rect">
            <a:avLst/>
          </a:prstGeom>
          <a:solidFill>
            <a:srgbClr val="B7D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C71FA3-6056-4D84-89E2-F8254B0BE495}" type="slidenum">
              <a:rPr lang="fr-FR"/>
              <a:pPr>
                <a:defRPr/>
              </a:pPr>
              <a:t>2</a:t>
            </a:fld>
            <a:endParaRPr lang="fr-FR" dirty="0"/>
          </a:p>
        </p:txBody>
      </p:sp>
      <p:sp>
        <p:nvSpPr>
          <p:cNvPr id="10246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>
                <a:latin typeface="AauxPro OT Black"/>
              </a:rPr>
              <a:t>Ordre du jour</a:t>
            </a:r>
          </a:p>
        </p:txBody>
      </p:sp>
      <p:sp>
        <p:nvSpPr>
          <p:cNvPr id="15" name="Flèche : chevron 3"/>
          <p:cNvSpPr/>
          <p:nvPr/>
        </p:nvSpPr>
        <p:spPr>
          <a:xfrm>
            <a:off x="3316288" y="1409700"/>
            <a:ext cx="655637" cy="914400"/>
          </a:xfrm>
          <a:prstGeom prst="chevron">
            <a:avLst/>
          </a:prstGeom>
          <a:solidFill>
            <a:srgbClr val="6EBEAA"/>
          </a:solidFill>
          <a:ln w="22225">
            <a:solidFill>
              <a:srgbClr val="6EB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Flèche : chevron 3"/>
          <p:cNvSpPr/>
          <p:nvPr/>
        </p:nvSpPr>
        <p:spPr>
          <a:xfrm>
            <a:off x="3316288" y="2632075"/>
            <a:ext cx="655637" cy="914400"/>
          </a:xfrm>
          <a:prstGeom prst="chevron">
            <a:avLst/>
          </a:prstGeom>
          <a:solidFill>
            <a:srgbClr val="6EBEAA"/>
          </a:solidFill>
          <a:ln w="22225">
            <a:solidFill>
              <a:srgbClr val="6EB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Flèche : chevron 3"/>
          <p:cNvSpPr/>
          <p:nvPr/>
        </p:nvSpPr>
        <p:spPr>
          <a:xfrm>
            <a:off x="3316288" y="3851275"/>
            <a:ext cx="655637" cy="912813"/>
          </a:xfrm>
          <a:prstGeom prst="chevron">
            <a:avLst/>
          </a:prstGeom>
          <a:solidFill>
            <a:srgbClr val="6EBEAA"/>
          </a:solidFill>
          <a:ln w="22225">
            <a:solidFill>
              <a:srgbClr val="6EB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Flèche : chevron 3"/>
          <p:cNvSpPr/>
          <p:nvPr/>
        </p:nvSpPr>
        <p:spPr>
          <a:xfrm>
            <a:off x="3316288" y="5094288"/>
            <a:ext cx="655637" cy="914400"/>
          </a:xfrm>
          <a:prstGeom prst="chevron">
            <a:avLst/>
          </a:prstGeom>
          <a:solidFill>
            <a:srgbClr val="6EBEAA"/>
          </a:solidFill>
          <a:ln w="22225">
            <a:solidFill>
              <a:srgbClr val="6EB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10251" name="ZoneTexte 21"/>
          <p:cNvSpPr txBox="1">
            <a:spLocks noChangeArrowheads="1"/>
          </p:cNvSpPr>
          <p:nvPr/>
        </p:nvSpPr>
        <p:spPr bwMode="auto">
          <a:xfrm>
            <a:off x="2711450" y="2835275"/>
            <a:ext cx="794385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2400">
                <a:latin typeface="AauxPro OT Regular"/>
              </a:rPr>
              <a:t>Premiers éléments de diagnostics</a:t>
            </a:r>
          </a:p>
        </p:txBody>
      </p:sp>
      <p:sp>
        <p:nvSpPr>
          <p:cNvPr id="10252" name="ZoneTexte 22"/>
          <p:cNvSpPr txBox="1">
            <a:spLocks noChangeArrowheads="1"/>
          </p:cNvSpPr>
          <p:nvPr/>
        </p:nvSpPr>
        <p:spPr bwMode="auto">
          <a:xfrm>
            <a:off x="2711450" y="4065588"/>
            <a:ext cx="794385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2400">
                <a:latin typeface="AauxPro OT Regular"/>
              </a:rPr>
              <a:t>Temps d’échange – à vous la parole</a:t>
            </a:r>
          </a:p>
        </p:txBody>
      </p:sp>
      <p:sp>
        <p:nvSpPr>
          <p:cNvPr id="10253" name="ZoneTexte 23"/>
          <p:cNvSpPr txBox="1">
            <a:spLocks noChangeArrowheads="1"/>
          </p:cNvSpPr>
          <p:nvPr/>
        </p:nvSpPr>
        <p:spPr bwMode="auto">
          <a:xfrm>
            <a:off x="2781300" y="5297488"/>
            <a:ext cx="794385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2400">
                <a:latin typeface="AauxPro OT Regular"/>
              </a:rPr>
              <a:t>Les suites à venir…ensemble</a:t>
            </a:r>
          </a:p>
        </p:txBody>
      </p:sp>
      <p:sp>
        <p:nvSpPr>
          <p:cNvPr id="10254" name="ZoneTexte 27"/>
          <p:cNvSpPr txBox="1">
            <a:spLocks noChangeArrowheads="1"/>
          </p:cNvSpPr>
          <p:nvPr/>
        </p:nvSpPr>
        <p:spPr bwMode="auto">
          <a:xfrm>
            <a:off x="2711450" y="1460500"/>
            <a:ext cx="60483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4800">
                <a:solidFill>
                  <a:srgbClr val="B7DFD5"/>
                </a:solidFill>
                <a:latin typeface="AauxPro OT Bold"/>
              </a:rPr>
              <a:t>1</a:t>
            </a:r>
          </a:p>
        </p:txBody>
      </p:sp>
      <p:sp>
        <p:nvSpPr>
          <p:cNvPr id="10255" name="ZoneTexte 28"/>
          <p:cNvSpPr txBox="1">
            <a:spLocks noChangeArrowheads="1"/>
          </p:cNvSpPr>
          <p:nvPr/>
        </p:nvSpPr>
        <p:spPr bwMode="auto">
          <a:xfrm>
            <a:off x="2711450" y="2659063"/>
            <a:ext cx="604838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4800">
                <a:solidFill>
                  <a:srgbClr val="B7DFD5"/>
                </a:solidFill>
                <a:latin typeface="AauxPro OT Bold"/>
              </a:rPr>
              <a:t>2</a:t>
            </a:r>
          </a:p>
        </p:txBody>
      </p:sp>
      <p:sp>
        <p:nvSpPr>
          <p:cNvPr id="10256" name="ZoneTexte 29"/>
          <p:cNvSpPr txBox="1">
            <a:spLocks noChangeArrowheads="1"/>
          </p:cNvSpPr>
          <p:nvPr/>
        </p:nvSpPr>
        <p:spPr bwMode="auto">
          <a:xfrm>
            <a:off x="2711450" y="3911600"/>
            <a:ext cx="60483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4800">
                <a:solidFill>
                  <a:srgbClr val="B7DFD5"/>
                </a:solidFill>
                <a:latin typeface="AauxPro OT Bold"/>
              </a:rPr>
              <a:t>3</a:t>
            </a:r>
          </a:p>
        </p:txBody>
      </p:sp>
      <p:sp>
        <p:nvSpPr>
          <p:cNvPr id="10257" name="ZoneTexte 30"/>
          <p:cNvSpPr txBox="1">
            <a:spLocks noChangeArrowheads="1"/>
          </p:cNvSpPr>
          <p:nvPr/>
        </p:nvSpPr>
        <p:spPr bwMode="auto">
          <a:xfrm>
            <a:off x="2711450" y="5165725"/>
            <a:ext cx="60483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4800">
                <a:solidFill>
                  <a:srgbClr val="B7DFD5"/>
                </a:solidFill>
                <a:latin typeface="AauxPro OT Bold"/>
              </a:rPr>
              <a:t>4</a:t>
            </a:r>
          </a:p>
        </p:txBody>
      </p:sp>
      <p:grpSp>
        <p:nvGrpSpPr>
          <p:cNvPr id="10258" name="Groupe 24"/>
          <p:cNvGrpSpPr>
            <a:grpSpLocks/>
          </p:cNvGrpSpPr>
          <p:nvPr/>
        </p:nvGrpSpPr>
        <p:grpSpPr bwMode="auto">
          <a:xfrm>
            <a:off x="596900" y="4537075"/>
            <a:ext cx="1728788" cy="1520825"/>
            <a:chOff x="5669441" y="4810499"/>
            <a:chExt cx="1213866" cy="1067267"/>
          </a:xfrm>
        </p:grpSpPr>
        <p:sp>
          <p:nvSpPr>
            <p:cNvPr id="10260" name="Forme libre : forme 25"/>
            <p:cNvSpPr>
              <a:spLocks/>
            </p:cNvSpPr>
            <p:nvPr/>
          </p:nvSpPr>
          <p:spPr bwMode="auto">
            <a:xfrm rot="-858051">
              <a:off x="5669441" y="4916817"/>
              <a:ext cx="932857" cy="960949"/>
            </a:xfrm>
            <a:custGeom>
              <a:avLst/>
              <a:gdLst>
                <a:gd name="T0" fmla="*/ 449241 w 932857"/>
                <a:gd name="T1" fmla="*/ 645825 h 960949"/>
                <a:gd name="T2" fmla="*/ 539207 w 932857"/>
                <a:gd name="T3" fmla="*/ 829682 h 960949"/>
                <a:gd name="T4" fmla="*/ 506300 w 932857"/>
                <a:gd name="T5" fmla="*/ 950141 h 960949"/>
                <a:gd name="T6" fmla="*/ 385540 w 932857"/>
                <a:gd name="T7" fmla="*/ 906667 h 960949"/>
                <a:gd name="T8" fmla="*/ 303725 w 932857"/>
                <a:gd name="T9" fmla="*/ 740018 h 960949"/>
                <a:gd name="T10" fmla="*/ 274742 w 932857"/>
                <a:gd name="T11" fmla="*/ 680543 h 960949"/>
                <a:gd name="T12" fmla="*/ 196852 w 932857"/>
                <a:gd name="T13" fmla="*/ 695638 h 960949"/>
                <a:gd name="T14" fmla="*/ 3334 w 932857"/>
                <a:gd name="T15" fmla="*/ 562500 h 960949"/>
                <a:gd name="T16" fmla="*/ 129830 w 932857"/>
                <a:gd name="T17" fmla="*/ 363850 h 960949"/>
                <a:gd name="T18" fmla="*/ 313989 w 932857"/>
                <a:gd name="T19" fmla="*/ 312225 h 960949"/>
                <a:gd name="T20" fmla="*/ 524716 w 932857"/>
                <a:gd name="T21" fmla="*/ 173954 h 960949"/>
                <a:gd name="T22" fmla="*/ 659061 w 932857"/>
                <a:gd name="T23" fmla="*/ 25117 h 960949"/>
                <a:gd name="T24" fmla="*/ 746311 w 932857"/>
                <a:gd name="T25" fmla="*/ 18475 h 960949"/>
                <a:gd name="T26" fmla="*/ 813333 w 932857"/>
                <a:gd name="T27" fmla="*/ 107234 h 960949"/>
                <a:gd name="T28" fmla="*/ 931376 w 932857"/>
                <a:gd name="T29" fmla="*/ 648240 h 960949"/>
                <a:gd name="T30" fmla="*/ 913564 w 932857"/>
                <a:gd name="T31" fmla="*/ 719187 h 960949"/>
                <a:gd name="T32" fmla="*/ 831749 w 932857"/>
                <a:gd name="T33" fmla="*/ 748471 h 960949"/>
                <a:gd name="T34" fmla="*/ 558529 w 932857"/>
                <a:gd name="T35" fmla="*/ 658203 h 960949"/>
                <a:gd name="T36" fmla="*/ 449241 w 932857"/>
                <a:gd name="T37" fmla="*/ 646127 h 960949"/>
                <a:gd name="T38" fmla="*/ 763821 w 932857"/>
                <a:gd name="T39" fmla="*/ 676921 h 960949"/>
                <a:gd name="T40" fmla="*/ 629173 w 932857"/>
                <a:gd name="T41" fmla="*/ 122329 h 960949"/>
                <a:gd name="T42" fmla="*/ 186285 w 932857"/>
                <a:gd name="T43" fmla="*/ 385285 h 960949"/>
                <a:gd name="T44" fmla="*/ 250288 w 932857"/>
                <a:gd name="T45" fmla="*/ 649146 h 960949"/>
                <a:gd name="T46" fmla="*/ 764123 w 932857"/>
                <a:gd name="T47" fmla="*/ 676921 h 960949"/>
                <a:gd name="T48" fmla="*/ 666005 w 932857"/>
                <a:gd name="T49" fmla="*/ 246712 h 960949"/>
                <a:gd name="T50" fmla="*/ 767746 w 932857"/>
                <a:gd name="T51" fmla="*/ 330641 h 960949"/>
                <a:gd name="T52" fmla="*/ 752651 w 932857"/>
                <a:gd name="T53" fmla="*/ 544990 h 960949"/>
                <a:gd name="T54" fmla="*/ 749632 w 932857"/>
                <a:gd name="T55" fmla="*/ 557972 h 960949"/>
                <a:gd name="T56" fmla="*/ 842013 w 932857"/>
                <a:gd name="T57" fmla="*/ 710432 h 960949"/>
                <a:gd name="T58" fmla="*/ 882468 w 932857"/>
                <a:gd name="T59" fmla="*/ 699563 h 960949"/>
                <a:gd name="T60" fmla="*/ 896053 w 932857"/>
                <a:gd name="T61" fmla="*/ 633749 h 960949"/>
                <a:gd name="T62" fmla="*/ 821786 w 932857"/>
                <a:gd name="T63" fmla="*/ 216220 h 960949"/>
                <a:gd name="T64" fmla="*/ 737858 w 932857"/>
                <a:gd name="T65" fmla="*/ 61647 h 960949"/>
                <a:gd name="T66" fmla="*/ 700422 w 932857"/>
                <a:gd name="T67" fmla="*/ 40816 h 960949"/>
                <a:gd name="T68" fmla="*/ 677477 w 932857"/>
                <a:gd name="T69" fmla="*/ 77950 h 960949"/>
                <a:gd name="T70" fmla="*/ 666307 w 932857"/>
                <a:gd name="T71" fmla="*/ 246712 h 960949"/>
                <a:gd name="T72" fmla="*/ 150661 w 932857"/>
                <a:gd name="T73" fmla="*/ 397361 h 960949"/>
                <a:gd name="T74" fmla="*/ 40165 w 932857"/>
                <a:gd name="T75" fmla="*/ 500309 h 960949"/>
                <a:gd name="T76" fmla="*/ 89375 w 932857"/>
                <a:gd name="T77" fmla="*/ 633749 h 960949"/>
                <a:gd name="T78" fmla="*/ 212551 w 932857"/>
                <a:gd name="T79" fmla="*/ 653976 h 960949"/>
                <a:gd name="T80" fmla="*/ 150661 w 932857"/>
                <a:gd name="T81" fmla="*/ 397663 h 960949"/>
                <a:gd name="T82" fmla="*/ 380105 w 932857"/>
                <a:gd name="T83" fmla="*/ 811870 h 960949"/>
                <a:gd name="T84" fmla="*/ 422975 w 932857"/>
                <a:gd name="T85" fmla="*/ 897006 h 960949"/>
                <a:gd name="T86" fmla="*/ 486072 w 932857"/>
                <a:gd name="T87" fmla="*/ 918139 h 960949"/>
                <a:gd name="T88" fmla="*/ 509621 w 932857"/>
                <a:gd name="T89" fmla="*/ 855344 h 960949"/>
                <a:gd name="T90" fmla="*/ 469468 w 932857"/>
                <a:gd name="T91" fmla="*/ 771416 h 960949"/>
                <a:gd name="T92" fmla="*/ 380407 w 932857"/>
                <a:gd name="T93" fmla="*/ 811568 h 960949"/>
                <a:gd name="T94" fmla="*/ 312178 w 932857"/>
                <a:gd name="T95" fmla="*/ 672996 h 960949"/>
                <a:gd name="T96" fmla="*/ 364105 w 932857"/>
                <a:gd name="T97" fmla="*/ 778359 h 960949"/>
                <a:gd name="T98" fmla="*/ 451052 w 932857"/>
                <a:gd name="T99" fmla="*/ 738206 h 960949"/>
                <a:gd name="T100" fmla="*/ 318820 w 932857"/>
                <a:gd name="T101" fmla="*/ 668166 h 960949"/>
                <a:gd name="T102" fmla="*/ 312178 w 932857"/>
                <a:gd name="T103" fmla="*/ 672996 h 960949"/>
                <a:gd name="T104" fmla="*/ 673855 w 932857"/>
                <a:gd name="T105" fmla="*/ 291695 h 960949"/>
                <a:gd name="T106" fmla="*/ 728800 w 932857"/>
                <a:gd name="T107" fmla="*/ 512083 h 960949"/>
                <a:gd name="T108" fmla="*/ 673855 w 932857"/>
                <a:gd name="T109" fmla="*/ 291695 h 9609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932857" h="960949">
                  <a:moveTo>
                    <a:pt x="449241" y="645825"/>
                  </a:moveTo>
                  <a:cubicBezTo>
                    <a:pt x="481544" y="711941"/>
                    <a:pt x="511130" y="770510"/>
                    <a:pt x="539207" y="829682"/>
                  </a:cubicBezTo>
                  <a:cubicBezTo>
                    <a:pt x="562151" y="878288"/>
                    <a:pt x="548264" y="926291"/>
                    <a:pt x="506300" y="950141"/>
                  </a:cubicBezTo>
                  <a:cubicBezTo>
                    <a:pt x="463430" y="974595"/>
                    <a:pt x="411201" y="956481"/>
                    <a:pt x="385540" y="906667"/>
                  </a:cubicBezTo>
                  <a:cubicBezTo>
                    <a:pt x="357463" y="851419"/>
                    <a:pt x="330896" y="795568"/>
                    <a:pt x="303725" y="740018"/>
                  </a:cubicBezTo>
                  <a:cubicBezTo>
                    <a:pt x="294366" y="720696"/>
                    <a:pt x="284705" y="701375"/>
                    <a:pt x="274742" y="680543"/>
                  </a:cubicBezTo>
                  <a:cubicBezTo>
                    <a:pt x="248175" y="685676"/>
                    <a:pt x="222815" y="692318"/>
                    <a:pt x="196852" y="695638"/>
                  </a:cubicBezTo>
                  <a:cubicBezTo>
                    <a:pt x="102055" y="707413"/>
                    <a:pt x="21146" y="650957"/>
                    <a:pt x="3334" y="562500"/>
                  </a:cubicBezTo>
                  <a:cubicBezTo>
                    <a:pt x="-14177" y="473742"/>
                    <a:pt x="38656" y="390115"/>
                    <a:pt x="129830" y="363850"/>
                  </a:cubicBezTo>
                  <a:cubicBezTo>
                    <a:pt x="191116" y="346339"/>
                    <a:pt x="253911" y="333056"/>
                    <a:pt x="313989" y="312225"/>
                  </a:cubicBezTo>
                  <a:cubicBezTo>
                    <a:pt x="395200" y="284148"/>
                    <a:pt x="463732" y="233127"/>
                    <a:pt x="524716" y="173954"/>
                  </a:cubicBezTo>
                  <a:cubicBezTo>
                    <a:pt x="572718" y="127462"/>
                    <a:pt x="615588" y="75837"/>
                    <a:pt x="659061" y="25117"/>
                  </a:cubicBezTo>
                  <a:cubicBezTo>
                    <a:pt x="683817" y="-3563"/>
                    <a:pt x="717328" y="-10205"/>
                    <a:pt x="746311" y="18475"/>
                  </a:cubicBezTo>
                  <a:cubicBezTo>
                    <a:pt x="772576" y="44439"/>
                    <a:pt x="797030" y="74327"/>
                    <a:pt x="813333" y="107234"/>
                  </a:cubicBezTo>
                  <a:cubicBezTo>
                    <a:pt x="898167" y="277204"/>
                    <a:pt x="941640" y="457137"/>
                    <a:pt x="931376" y="648240"/>
                  </a:cubicBezTo>
                  <a:cubicBezTo>
                    <a:pt x="930168" y="672090"/>
                    <a:pt x="922923" y="696846"/>
                    <a:pt x="913564" y="719187"/>
                  </a:cubicBezTo>
                  <a:cubicBezTo>
                    <a:pt x="897865" y="757226"/>
                    <a:pt x="868580" y="766887"/>
                    <a:pt x="831749" y="748471"/>
                  </a:cubicBezTo>
                  <a:cubicBezTo>
                    <a:pt x="745103" y="704696"/>
                    <a:pt x="653929" y="674505"/>
                    <a:pt x="558529" y="658203"/>
                  </a:cubicBezTo>
                  <a:cubicBezTo>
                    <a:pt x="524716" y="652467"/>
                    <a:pt x="490299" y="650353"/>
                    <a:pt x="449241" y="646127"/>
                  </a:cubicBezTo>
                  <a:close/>
                  <a:moveTo>
                    <a:pt x="763821" y="676921"/>
                  </a:moveTo>
                  <a:cubicBezTo>
                    <a:pt x="672949" y="499403"/>
                    <a:pt x="630683" y="318263"/>
                    <a:pt x="629173" y="122329"/>
                  </a:cubicBezTo>
                  <a:cubicBezTo>
                    <a:pt x="505696" y="257883"/>
                    <a:pt x="369237" y="361133"/>
                    <a:pt x="186285" y="385285"/>
                  </a:cubicBezTo>
                  <a:lnTo>
                    <a:pt x="250288" y="649146"/>
                  </a:lnTo>
                  <a:cubicBezTo>
                    <a:pt x="423881" y="586049"/>
                    <a:pt x="592040" y="610201"/>
                    <a:pt x="764123" y="676921"/>
                  </a:cubicBezTo>
                  <a:close/>
                  <a:moveTo>
                    <a:pt x="666005" y="246712"/>
                  </a:moveTo>
                  <a:cubicBezTo>
                    <a:pt x="720649" y="258184"/>
                    <a:pt x="749934" y="289280"/>
                    <a:pt x="767746" y="330641"/>
                  </a:cubicBezTo>
                  <a:cubicBezTo>
                    <a:pt x="799143" y="404003"/>
                    <a:pt x="813936" y="477364"/>
                    <a:pt x="752651" y="544990"/>
                  </a:cubicBezTo>
                  <a:cubicBezTo>
                    <a:pt x="749934" y="548009"/>
                    <a:pt x="748122" y="554651"/>
                    <a:pt x="749632" y="557972"/>
                  </a:cubicBezTo>
                  <a:cubicBezTo>
                    <a:pt x="773482" y="612918"/>
                    <a:pt x="795822" y="669071"/>
                    <a:pt x="842013" y="710432"/>
                  </a:cubicBezTo>
                  <a:cubicBezTo>
                    <a:pt x="859523" y="726130"/>
                    <a:pt x="875524" y="721904"/>
                    <a:pt x="882468" y="699563"/>
                  </a:cubicBezTo>
                  <a:cubicBezTo>
                    <a:pt x="889110" y="678128"/>
                    <a:pt x="894846" y="655788"/>
                    <a:pt x="896053" y="633749"/>
                  </a:cubicBezTo>
                  <a:cubicBezTo>
                    <a:pt x="903299" y="489138"/>
                    <a:pt x="873713" y="349962"/>
                    <a:pt x="821786" y="216220"/>
                  </a:cubicBezTo>
                  <a:cubicBezTo>
                    <a:pt x="800653" y="161878"/>
                    <a:pt x="768048" y="112065"/>
                    <a:pt x="737858" y="61647"/>
                  </a:cubicBezTo>
                  <a:cubicBezTo>
                    <a:pt x="731216" y="50477"/>
                    <a:pt x="710083" y="37797"/>
                    <a:pt x="700422" y="40816"/>
                  </a:cubicBezTo>
                  <a:cubicBezTo>
                    <a:pt x="689553" y="44137"/>
                    <a:pt x="678987" y="64364"/>
                    <a:pt x="677477" y="77950"/>
                  </a:cubicBezTo>
                  <a:cubicBezTo>
                    <a:pt x="671741" y="133198"/>
                    <a:pt x="669628" y="189049"/>
                    <a:pt x="666307" y="246712"/>
                  </a:cubicBezTo>
                  <a:close/>
                  <a:moveTo>
                    <a:pt x="150661" y="397361"/>
                  </a:moveTo>
                  <a:cubicBezTo>
                    <a:pt x="89375" y="410342"/>
                    <a:pt x="52543" y="445061"/>
                    <a:pt x="40165" y="500309"/>
                  </a:cubicBezTo>
                  <a:cubicBezTo>
                    <a:pt x="28391" y="553141"/>
                    <a:pt x="45600" y="599634"/>
                    <a:pt x="89375" y="633749"/>
                  </a:cubicBezTo>
                  <a:cubicBezTo>
                    <a:pt x="125905" y="662128"/>
                    <a:pt x="166360" y="667864"/>
                    <a:pt x="212551" y="653976"/>
                  </a:cubicBezTo>
                  <a:lnTo>
                    <a:pt x="150661" y="397663"/>
                  </a:lnTo>
                  <a:close/>
                  <a:moveTo>
                    <a:pt x="380105" y="811870"/>
                  </a:moveTo>
                  <a:cubicBezTo>
                    <a:pt x="394899" y="841456"/>
                    <a:pt x="407578" y="869835"/>
                    <a:pt x="422975" y="897006"/>
                  </a:cubicBezTo>
                  <a:cubicBezTo>
                    <a:pt x="436863" y="921460"/>
                    <a:pt x="463430" y="929310"/>
                    <a:pt x="486072" y="918139"/>
                  </a:cubicBezTo>
                  <a:cubicBezTo>
                    <a:pt x="508715" y="906969"/>
                    <a:pt x="519885" y="880704"/>
                    <a:pt x="509621" y="855344"/>
                  </a:cubicBezTo>
                  <a:cubicBezTo>
                    <a:pt x="498148" y="827267"/>
                    <a:pt x="483657" y="800700"/>
                    <a:pt x="469468" y="771416"/>
                  </a:cubicBezTo>
                  <a:lnTo>
                    <a:pt x="380407" y="811568"/>
                  </a:lnTo>
                  <a:close/>
                  <a:moveTo>
                    <a:pt x="312178" y="672996"/>
                  </a:moveTo>
                  <a:lnTo>
                    <a:pt x="364105" y="778359"/>
                  </a:lnTo>
                  <a:lnTo>
                    <a:pt x="451052" y="738206"/>
                  </a:lnTo>
                  <a:cubicBezTo>
                    <a:pt x="413616" y="644014"/>
                    <a:pt x="409994" y="642202"/>
                    <a:pt x="318820" y="668166"/>
                  </a:cubicBezTo>
                  <a:cubicBezTo>
                    <a:pt x="317914" y="668166"/>
                    <a:pt x="317310" y="669373"/>
                    <a:pt x="312178" y="672996"/>
                  </a:cubicBezTo>
                  <a:close/>
                  <a:moveTo>
                    <a:pt x="673855" y="291695"/>
                  </a:moveTo>
                  <a:lnTo>
                    <a:pt x="728800" y="512083"/>
                  </a:lnTo>
                  <a:cubicBezTo>
                    <a:pt x="780727" y="462873"/>
                    <a:pt x="746009" y="309206"/>
                    <a:pt x="673855" y="291695"/>
                  </a:cubicBezTo>
                  <a:close/>
                </a:path>
              </a:pathLst>
            </a:custGeom>
            <a:solidFill>
              <a:srgbClr val="B7DFD5"/>
            </a:solidFill>
            <a:ln w="30004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61" name="Forme libre : forme 26"/>
            <p:cNvSpPr>
              <a:spLocks/>
            </p:cNvSpPr>
            <p:nvPr/>
          </p:nvSpPr>
          <p:spPr bwMode="auto">
            <a:xfrm rot="-858051">
              <a:off x="6491491" y="4810499"/>
              <a:ext cx="136949" cy="127915"/>
            </a:xfrm>
            <a:custGeom>
              <a:avLst/>
              <a:gdLst>
                <a:gd name="T0" fmla="*/ 5095 w 136949"/>
                <a:gd name="T1" fmla="*/ 127915 h 127915"/>
                <a:gd name="T2" fmla="*/ 1472 w 136949"/>
                <a:gd name="T3" fmla="*/ 96820 h 127915"/>
                <a:gd name="T4" fmla="*/ 110458 w 136949"/>
                <a:gd name="T5" fmla="*/ 2023 h 127915"/>
                <a:gd name="T6" fmla="*/ 134006 w 136949"/>
                <a:gd name="T7" fmla="*/ 4438 h 127915"/>
                <a:gd name="T8" fmla="*/ 134006 w 136949"/>
                <a:gd name="T9" fmla="*/ 27081 h 127915"/>
                <a:gd name="T10" fmla="*/ 23812 w 136949"/>
                <a:gd name="T11" fmla="*/ 120670 h 127915"/>
                <a:gd name="T12" fmla="*/ 5095 w 136949"/>
                <a:gd name="T13" fmla="*/ 127613 h 1279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6949" h="127915">
                  <a:moveTo>
                    <a:pt x="5095" y="127915"/>
                  </a:moveTo>
                  <a:cubicBezTo>
                    <a:pt x="3283" y="115839"/>
                    <a:pt x="-2755" y="100744"/>
                    <a:pt x="1472" y="96820"/>
                  </a:cubicBezTo>
                  <a:cubicBezTo>
                    <a:pt x="36492" y="63912"/>
                    <a:pt x="73324" y="32515"/>
                    <a:pt x="110458" y="2023"/>
                  </a:cubicBezTo>
                  <a:cubicBezTo>
                    <a:pt x="114986" y="-1600"/>
                    <a:pt x="129176" y="-91"/>
                    <a:pt x="134006" y="4438"/>
                  </a:cubicBezTo>
                  <a:cubicBezTo>
                    <a:pt x="137931" y="8363"/>
                    <a:pt x="137931" y="23458"/>
                    <a:pt x="134006" y="27081"/>
                  </a:cubicBezTo>
                  <a:cubicBezTo>
                    <a:pt x="98080" y="59082"/>
                    <a:pt x="60946" y="89876"/>
                    <a:pt x="23812" y="120670"/>
                  </a:cubicBezTo>
                  <a:cubicBezTo>
                    <a:pt x="21095" y="123085"/>
                    <a:pt x="16567" y="123387"/>
                    <a:pt x="5095" y="127613"/>
                  </a:cubicBezTo>
                  <a:close/>
                </a:path>
              </a:pathLst>
            </a:custGeom>
            <a:solidFill>
              <a:srgbClr val="B7DFD5"/>
            </a:solidFill>
            <a:ln w="30004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62" name="Forme libre : forme 31"/>
            <p:cNvSpPr>
              <a:spLocks/>
            </p:cNvSpPr>
            <p:nvPr/>
          </p:nvSpPr>
          <p:spPr bwMode="auto">
            <a:xfrm rot="-858051">
              <a:off x="6718616" y="5269563"/>
              <a:ext cx="164691" cy="68322"/>
            </a:xfrm>
            <a:custGeom>
              <a:avLst/>
              <a:gdLst>
                <a:gd name="T0" fmla="*/ 16157 w 164691"/>
                <a:gd name="T1" fmla="*/ 0 h 68322"/>
                <a:gd name="T2" fmla="*/ 150201 w 164691"/>
                <a:gd name="T3" fmla="*/ 34719 h 68322"/>
                <a:gd name="T4" fmla="*/ 164692 w 164691"/>
                <a:gd name="T5" fmla="*/ 53135 h 68322"/>
                <a:gd name="T6" fmla="*/ 143559 w 164691"/>
                <a:gd name="T7" fmla="*/ 68230 h 68322"/>
                <a:gd name="T8" fmla="*/ 10119 w 164691"/>
                <a:gd name="T9" fmla="*/ 34719 h 68322"/>
                <a:gd name="T10" fmla="*/ 156 w 164691"/>
                <a:gd name="T11" fmla="*/ 14491 h 68322"/>
                <a:gd name="T12" fmla="*/ 16459 w 164691"/>
                <a:gd name="T13" fmla="*/ 0 h 683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4691" h="68322">
                  <a:moveTo>
                    <a:pt x="16157" y="0"/>
                  </a:moveTo>
                  <a:cubicBezTo>
                    <a:pt x="63253" y="12076"/>
                    <a:pt x="107029" y="22341"/>
                    <a:pt x="150201" y="34719"/>
                  </a:cubicBezTo>
                  <a:cubicBezTo>
                    <a:pt x="156239" y="36530"/>
                    <a:pt x="159861" y="46795"/>
                    <a:pt x="164692" y="53135"/>
                  </a:cubicBezTo>
                  <a:cubicBezTo>
                    <a:pt x="157446" y="58569"/>
                    <a:pt x="149295" y="69437"/>
                    <a:pt x="143559" y="68230"/>
                  </a:cubicBezTo>
                  <a:cubicBezTo>
                    <a:pt x="98576" y="58569"/>
                    <a:pt x="54196" y="47097"/>
                    <a:pt x="10119" y="34719"/>
                  </a:cubicBezTo>
                  <a:cubicBezTo>
                    <a:pt x="4986" y="33209"/>
                    <a:pt x="-1052" y="20529"/>
                    <a:pt x="156" y="14491"/>
                  </a:cubicBezTo>
                  <a:cubicBezTo>
                    <a:pt x="1364" y="8453"/>
                    <a:pt x="11326" y="4227"/>
                    <a:pt x="16459" y="0"/>
                  </a:cubicBezTo>
                  <a:close/>
                </a:path>
              </a:pathLst>
            </a:custGeom>
            <a:solidFill>
              <a:srgbClr val="B7DFD5"/>
            </a:solidFill>
            <a:ln w="30004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10263" name="Forme libre : forme 32"/>
            <p:cNvSpPr>
              <a:spLocks/>
            </p:cNvSpPr>
            <p:nvPr/>
          </p:nvSpPr>
          <p:spPr bwMode="auto">
            <a:xfrm rot="-858051">
              <a:off x="6633020" y="5040625"/>
              <a:ext cx="152648" cy="64175"/>
            </a:xfrm>
            <a:custGeom>
              <a:avLst/>
              <a:gdLst>
                <a:gd name="T0" fmla="*/ 16491 w 152648"/>
                <a:gd name="T1" fmla="*/ 64176 h 64175"/>
                <a:gd name="T2" fmla="*/ 189 w 152648"/>
                <a:gd name="T3" fmla="*/ 47571 h 64175"/>
                <a:gd name="T4" fmla="*/ 12567 w 152648"/>
                <a:gd name="T5" fmla="*/ 28552 h 64175"/>
                <a:gd name="T6" fmla="*/ 129402 w 152648"/>
                <a:gd name="T7" fmla="*/ 173 h 64175"/>
                <a:gd name="T8" fmla="*/ 152649 w 152648"/>
                <a:gd name="T9" fmla="*/ 11343 h 64175"/>
                <a:gd name="T10" fmla="*/ 138157 w 152648"/>
                <a:gd name="T11" fmla="*/ 33080 h 64175"/>
                <a:gd name="T12" fmla="*/ 16491 w 152648"/>
                <a:gd name="T13" fmla="*/ 64176 h 641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2648" h="64175">
                  <a:moveTo>
                    <a:pt x="16491" y="64176"/>
                  </a:moveTo>
                  <a:cubicBezTo>
                    <a:pt x="11963" y="59949"/>
                    <a:pt x="2302" y="54817"/>
                    <a:pt x="189" y="47571"/>
                  </a:cubicBezTo>
                  <a:cubicBezTo>
                    <a:pt x="-1321" y="42439"/>
                    <a:pt x="6529" y="30363"/>
                    <a:pt x="12567" y="28552"/>
                  </a:cubicBezTo>
                  <a:cubicBezTo>
                    <a:pt x="51210" y="17683"/>
                    <a:pt x="90155" y="8022"/>
                    <a:pt x="129402" y="173"/>
                  </a:cubicBezTo>
                  <a:cubicBezTo>
                    <a:pt x="136044" y="-1336"/>
                    <a:pt x="144799" y="7419"/>
                    <a:pt x="152649" y="11343"/>
                  </a:cubicBezTo>
                  <a:cubicBezTo>
                    <a:pt x="147818" y="18891"/>
                    <a:pt x="144497" y="31269"/>
                    <a:pt x="138157" y="33080"/>
                  </a:cubicBezTo>
                  <a:cubicBezTo>
                    <a:pt x="99514" y="44251"/>
                    <a:pt x="60267" y="53308"/>
                    <a:pt x="16491" y="64176"/>
                  </a:cubicBezTo>
                  <a:close/>
                </a:path>
              </a:pathLst>
            </a:custGeom>
            <a:solidFill>
              <a:srgbClr val="B7DFD5"/>
            </a:solidFill>
            <a:ln w="30004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</p:grpSp>
      <p:sp>
        <p:nvSpPr>
          <p:cNvPr id="10259" name="ZoneTexte 12"/>
          <p:cNvSpPr txBox="1">
            <a:spLocks noChangeArrowheads="1"/>
          </p:cNvSpPr>
          <p:nvPr/>
        </p:nvSpPr>
        <p:spPr bwMode="auto">
          <a:xfrm>
            <a:off x="2936875" y="1649413"/>
            <a:ext cx="794385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2400">
                <a:latin typeface="AauxPro OT Regular"/>
              </a:rPr>
              <a:t>Présentation de la démarche et du contexte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 sz="3200">
                <a:latin typeface="AauxPro OT Black"/>
              </a:rPr>
              <a:t>Les orientations stratégiques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32B710-C707-43C8-9962-CC2F598A5532}" type="slidenum">
              <a:rPr lang="fr-FR"/>
              <a:pPr>
                <a:defRPr/>
              </a:pPr>
              <a:t>20</a:t>
            </a:fld>
            <a:endParaRPr lang="fr-FR" dirty="0"/>
          </a:p>
        </p:txBody>
      </p:sp>
      <p:pic>
        <p:nvPicPr>
          <p:cNvPr id="28675" name="Image 8"/>
          <p:cNvPicPr>
            <a:picLocks noChangeAspect="1"/>
          </p:cNvPicPr>
          <p:nvPr/>
        </p:nvPicPr>
        <p:blipFill>
          <a:blip r:embed="rId2"/>
          <a:srcRect l="5118" t="19530" r="5806" b="8109"/>
          <a:stretch>
            <a:fillRect/>
          </a:stretch>
        </p:blipFill>
        <p:spPr bwMode="auto">
          <a:xfrm>
            <a:off x="1404938" y="1030288"/>
            <a:ext cx="9382125" cy="53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ZoneTexte 2"/>
          <p:cNvSpPr txBox="1">
            <a:spLocks noChangeArrowheads="1"/>
          </p:cNvSpPr>
          <p:nvPr/>
        </p:nvSpPr>
        <p:spPr bwMode="auto">
          <a:xfrm>
            <a:off x="1785938" y="3941763"/>
            <a:ext cx="3921125" cy="325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fr-FR" sz="1400">
                <a:latin typeface="Aaux ProBlack OSF"/>
              </a:rPr>
              <a:t>Le devenir du centre-ville et ses abords</a:t>
            </a:r>
          </a:p>
        </p:txBody>
      </p:sp>
      <p:sp>
        <p:nvSpPr>
          <p:cNvPr id="28677" name="ZoneTexte 5"/>
          <p:cNvSpPr txBox="1">
            <a:spLocks noChangeArrowheads="1"/>
          </p:cNvSpPr>
          <p:nvPr/>
        </p:nvSpPr>
        <p:spPr bwMode="auto">
          <a:xfrm>
            <a:off x="6540500" y="3941763"/>
            <a:ext cx="3921125" cy="325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fr-FR" sz="1400">
                <a:latin typeface="Aaux ProBlack OSF"/>
              </a:rPr>
              <a:t>L’encadrement de la circulation Poids Lourds et Bus</a:t>
            </a:r>
          </a:p>
        </p:txBody>
      </p:sp>
      <p:sp>
        <p:nvSpPr>
          <p:cNvPr id="28678" name="ZoneTexte 7"/>
          <p:cNvSpPr txBox="1">
            <a:spLocks noChangeArrowheads="1"/>
          </p:cNvSpPr>
          <p:nvPr/>
        </p:nvSpPr>
        <p:spPr bwMode="auto">
          <a:xfrm>
            <a:off x="6540500" y="1076325"/>
            <a:ext cx="4492625" cy="501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fr-FR" sz="1400">
                <a:latin typeface="Aaux ProBlack OSF"/>
              </a:rPr>
              <a:t>La mise en lien des équipements publics et la sécurisation </a:t>
            </a:r>
          </a:p>
          <a:p>
            <a:r>
              <a:rPr lang="fr-FR" sz="1400">
                <a:latin typeface="Aaux ProBlack OSF"/>
              </a:rPr>
              <a:t>des mobilités actives</a:t>
            </a:r>
          </a:p>
        </p:txBody>
      </p:sp>
      <p:sp>
        <p:nvSpPr>
          <p:cNvPr id="28679" name="ZoneTexte 9"/>
          <p:cNvSpPr txBox="1">
            <a:spLocks noChangeArrowheads="1"/>
          </p:cNvSpPr>
          <p:nvPr/>
        </p:nvSpPr>
        <p:spPr bwMode="auto">
          <a:xfrm>
            <a:off x="1725613" y="1109663"/>
            <a:ext cx="4103687" cy="325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fr-FR" sz="1400">
                <a:latin typeface="Aaux ProBlack OSF"/>
              </a:rPr>
              <a:t>L’apaisement de la route de Lavaur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86CA0-355E-4776-941D-FA002E79C54F}" type="slidenum">
              <a:rPr lang="fr-FR"/>
              <a:pPr>
                <a:defRPr/>
              </a:pPr>
              <a:t>21</a:t>
            </a:fld>
            <a:endParaRPr lang="fr-FR" dirty="0"/>
          </a:p>
        </p:txBody>
      </p:sp>
      <p:sp>
        <p:nvSpPr>
          <p:cNvPr id="29698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 sz="3200">
                <a:latin typeface="AauxPro OT Black"/>
              </a:rPr>
              <a:t>Les orientations stratégiques</a:t>
            </a:r>
          </a:p>
        </p:txBody>
      </p:sp>
      <p:pic>
        <p:nvPicPr>
          <p:cNvPr id="29699" name="Image 10"/>
          <p:cNvPicPr>
            <a:picLocks noChangeAspect="1"/>
          </p:cNvPicPr>
          <p:nvPr/>
        </p:nvPicPr>
        <p:blipFill>
          <a:blip r:embed="rId2"/>
          <a:srcRect t="34631" b="8147"/>
          <a:stretch>
            <a:fillRect/>
          </a:stretch>
        </p:blipFill>
        <p:spPr bwMode="auto">
          <a:xfrm>
            <a:off x="654050" y="2198688"/>
            <a:ext cx="10883900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ZoneTexte 11"/>
          <p:cNvSpPr txBox="1">
            <a:spLocks noChangeArrowheads="1"/>
          </p:cNvSpPr>
          <p:nvPr/>
        </p:nvSpPr>
        <p:spPr bwMode="auto">
          <a:xfrm>
            <a:off x="1112838" y="1566863"/>
            <a:ext cx="25701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z="1200">
                <a:latin typeface="AauxPro OT Regular"/>
              </a:rPr>
              <a:t>Une approche par séquences pour inviter progressivement à ralentir.</a:t>
            </a:r>
          </a:p>
          <a:p>
            <a:endParaRPr lang="fr-FR" sz="1400">
              <a:latin typeface="AauxPro OT Regular"/>
            </a:endParaRPr>
          </a:p>
        </p:txBody>
      </p:sp>
      <p:sp>
        <p:nvSpPr>
          <p:cNvPr id="29701" name="ZoneTexte 12"/>
          <p:cNvSpPr txBox="1">
            <a:spLocks noChangeArrowheads="1"/>
          </p:cNvSpPr>
          <p:nvPr/>
        </p:nvSpPr>
        <p:spPr bwMode="auto">
          <a:xfrm>
            <a:off x="3860800" y="1566863"/>
            <a:ext cx="25701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z="1200">
                <a:latin typeface="AauxPro OT Regular"/>
              </a:rPr>
              <a:t>Un rééquilibrage des usages avec une épaisseur paysagée en bord de route à accentuer.</a:t>
            </a:r>
          </a:p>
          <a:p>
            <a:endParaRPr lang="fr-FR" sz="1400">
              <a:latin typeface="AauxPro OT Regular"/>
            </a:endParaRPr>
          </a:p>
        </p:txBody>
      </p:sp>
      <p:sp>
        <p:nvSpPr>
          <p:cNvPr id="29702" name="ZoneTexte 14"/>
          <p:cNvSpPr txBox="1">
            <a:spLocks noChangeArrowheads="1"/>
          </p:cNvSpPr>
          <p:nvPr/>
        </p:nvSpPr>
        <p:spPr bwMode="auto">
          <a:xfrm>
            <a:off x="1112838" y="1163638"/>
            <a:ext cx="517366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b="1">
                <a:latin typeface="AauxPro OT Bold"/>
              </a:rPr>
              <a:t>L’APAISEMENT DE LA ROUTE DE LAVAUR</a:t>
            </a:r>
          </a:p>
          <a:p>
            <a:endParaRPr lang="fr-FR" sz="1400">
              <a:latin typeface="AauxPro OT Regular"/>
            </a:endParaRPr>
          </a:p>
        </p:txBody>
      </p:sp>
      <p:sp>
        <p:nvSpPr>
          <p:cNvPr id="29703" name="ZoneTexte 15"/>
          <p:cNvSpPr txBox="1">
            <a:spLocks noChangeArrowheads="1"/>
          </p:cNvSpPr>
          <p:nvPr/>
        </p:nvSpPr>
        <p:spPr bwMode="auto">
          <a:xfrm>
            <a:off x="6608763" y="1566863"/>
            <a:ext cx="25701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z="1200">
                <a:latin typeface="AauxPro OT Regular"/>
              </a:rPr>
              <a:t>Le réaménagement du carrefour Lavaur / Gragnague / Castelmaurou.</a:t>
            </a:r>
          </a:p>
          <a:p>
            <a:endParaRPr lang="fr-FR" sz="1400">
              <a:latin typeface="AauxPro OT Regula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0E43C8-4BC0-4A70-A556-3518F0CF9DE1}" type="slidenum">
              <a:rPr lang="fr-FR"/>
              <a:pPr>
                <a:defRPr/>
              </a:pPr>
              <a:t>22</a:t>
            </a:fld>
            <a:endParaRPr lang="fr-FR" dirty="0"/>
          </a:p>
        </p:txBody>
      </p:sp>
      <p:sp>
        <p:nvSpPr>
          <p:cNvPr id="30722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 sz="3200">
                <a:latin typeface="AauxPro OT Black"/>
              </a:rPr>
              <a:t>Les orientations stratégiques</a:t>
            </a:r>
          </a:p>
        </p:txBody>
      </p:sp>
      <p:sp>
        <p:nvSpPr>
          <p:cNvPr id="30723" name="ZoneTexte 9"/>
          <p:cNvSpPr txBox="1">
            <a:spLocks noChangeArrowheads="1"/>
          </p:cNvSpPr>
          <p:nvPr/>
        </p:nvSpPr>
        <p:spPr bwMode="auto">
          <a:xfrm>
            <a:off x="1112838" y="1797050"/>
            <a:ext cx="2570162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z="1200">
                <a:latin typeface="AauxPro OT Regular"/>
              </a:rPr>
              <a:t>La mise en place d’une boucle piétonne connectant les équipements publics.</a:t>
            </a:r>
          </a:p>
          <a:p>
            <a:endParaRPr lang="fr-FR" sz="1400">
              <a:latin typeface="AauxPro OT Regular"/>
            </a:endParaRPr>
          </a:p>
        </p:txBody>
      </p:sp>
      <p:sp>
        <p:nvSpPr>
          <p:cNvPr id="30724" name="ZoneTexte 10"/>
          <p:cNvSpPr txBox="1">
            <a:spLocks noChangeArrowheads="1"/>
          </p:cNvSpPr>
          <p:nvPr/>
        </p:nvSpPr>
        <p:spPr bwMode="auto">
          <a:xfrm>
            <a:off x="3860800" y="1797050"/>
            <a:ext cx="25701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z="1200">
                <a:latin typeface="AauxPro OT Regular"/>
              </a:rPr>
              <a:t>Des traversées piétonnes sécurisées sur la route de Lavaur.</a:t>
            </a:r>
          </a:p>
          <a:p>
            <a:endParaRPr lang="fr-FR" sz="1400">
              <a:latin typeface="AauxPro OT Regular"/>
            </a:endParaRPr>
          </a:p>
        </p:txBody>
      </p:sp>
      <p:sp>
        <p:nvSpPr>
          <p:cNvPr id="30725" name="ZoneTexte 11"/>
          <p:cNvSpPr txBox="1">
            <a:spLocks noChangeArrowheads="1"/>
          </p:cNvSpPr>
          <p:nvPr/>
        </p:nvSpPr>
        <p:spPr bwMode="auto">
          <a:xfrm>
            <a:off x="1112838" y="1163638"/>
            <a:ext cx="806608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b="1">
                <a:latin typeface="AauxPro OT Bold"/>
              </a:rPr>
              <a:t>LA SÉCURISATION DES ITINÉRAIRES PIÉTONS</a:t>
            </a:r>
          </a:p>
          <a:p>
            <a:endParaRPr lang="fr-FR" sz="1400">
              <a:latin typeface="AauxPro OT Regular"/>
            </a:endParaRPr>
          </a:p>
        </p:txBody>
      </p:sp>
      <p:sp>
        <p:nvSpPr>
          <p:cNvPr id="30726" name="ZoneTexte 12"/>
          <p:cNvSpPr txBox="1">
            <a:spLocks noChangeArrowheads="1"/>
          </p:cNvSpPr>
          <p:nvPr/>
        </p:nvSpPr>
        <p:spPr bwMode="auto">
          <a:xfrm>
            <a:off x="6608763" y="1797050"/>
            <a:ext cx="2570162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z="1200">
                <a:latin typeface="AauxPro OT Regular"/>
              </a:rPr>
              <a:t>La préservation des arbres existants, notamment à proximité de l’église et du presbytère.</a:t>
            </a:r>
          </a:p>
          <a:p>
            <a:endParaRPr lang="fr-FR" sz="1400">
              <a:latin typeface="AauxPro OT Regular"/>
            </a:endParaRPr>
          </a:p>
        </p:txBody>
      </p:sp>
      <p:pic>
        <p:nvPicPr>
          <p:cNvPr id="30727" name="Image 14" descr="Une image contenant carte&#10;&#10;Description générée automatiquement"/>
          <p:cNvPicPr>
            <a:picLocks noChangeAspect="1"/>
          </p:cNvPicPr>
          <p:nvPr/>
        </p:nvPicPr>
        <p:blipFill>
          <a:blip r:embed="rId2"/>
          <a:srcRect t="40025" b="7507"/>
          <a:stretch>
            <a:fillRect/>
          </a:stretch>
        </p:blipFill>
        <p:spPr bwMode="auto">
          <a:xfrm>
            <a:off x="641350" y="2557463"/>
            <a:ext cx="10904538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F36F69-EC62-494E-B771-FF50B7E501AC}" type="slidenum">
              <a:rPr lang="fr-FR"/>
              <a:pPr>
                <a:defRPr/>
              </a:pPr>
              <a:t>23</a:t>
            </a:fld>
            <a:endParaRPr lang="fr-FR" dirty="0"/>
          </a:p>
        </p:txBody>
      </p:sp>
      <p:sp>
        <p:nvSpPr>
          <p:cNvPr id="31746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 sz="3200">
                <a:latin typeface="AauxPro OT Black"/>
              </a:rPr>
              <a:t>Les orientations stratégiques</a:t>
            </a:r>
          </a:p>
        </p:txBody>
      </p:sp>
      <p:sp>
        <p:nvSpPr>
          <p:cNvPr id="31747" name="ZoneTexte 8"/>
          <p:cNvSpPr txBox="1">
            <a:spLocks noChangeArrowheads="1"/>
          </p:cNvSpPr>
          <p:nvPr/>
        </p:nvSpPr>
        <p:spPr bwMode="auto">
          <a:xfrm>
            <a:off x="1112838" y="1797050"/>
            <a:ext cx="2570162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z="1200">
                <a:latin typeface="AauxPro OT Regular"/>
              </a:rPr>
              <a:t>Des secteurs à enjeux à interroger au regard des continuités piétonnes à développer,</a:t>
            </a:r>
            <a:endParaRPr lang="fr-FR" sz="1400">
              <a:latin typeface="AauxPro OT Regular"/>
            </a:endParaRPr>
          </a:p>
        </p:txBody>
      </p:sp>
      <p:sp>
        <p:nvSpPr>
          <p:cNvPr id="31748" name="ZoneTexte 9"/>
          <p:cNvSpPr txBox="1">
            <a:spLocks noChangeArrowheads="1"/>
          </p:cNvSpPr>
          <p:nvPr/>
        </p:nvSpPr>
        <p:spPr bwMode="auto">
          <a:xfrm>
            <a:off x="3860800" y="1797050"/>
            <a:ext cx="25701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sz="1400">
              <a:latin typeface="AauxPro OT Regular"/>
            </a:endParaRPr>
          </a:p>
        </p:txBody>
      </p:sp>
      <p:sp>
        <p:nvSpPr>
          <p:cNvPr id="31749" name="ZoneTexte 10"/>
          <p:cNvSpPr txBox="1">
            <a:spLocks noChangeArrowheads="1"/>
          </p:cNvSpPr>
          <p:nvPr/>
        </p:nvSpPr>
        <p:spPr bwMode="auto">
          <a:xfrm>
            <a:off x="1112838" y="1163638"/>
            <a:ext cx="806608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b="1">
                <a:latin typeface="AauxPro OT Bold"/>
              </a:rPr>
              <a:t>LE DEVENIR DU CENTRE-VILLE ET DE SES ABORDS</a:t>
            </a:r>
          </a:p>
          <a:p>
            <a:endParaRPr lang="fr-FR" sz="1400">
              <a:latin typeface="AauxPro OT Regular"/>
            </a:endParaRPr>
          </a:p>
        </p:txBody>
      </p:sp>
      <p:sp>
        <p:nvSpPr>
          <p:cNvPr id="31750" name="ZoneTexte 11"/>
          <p:cNvSpPr txBox="1">
            <a:spLocks noChangeArrowheads="1"/>
          </p:cNvSpPr>
          <p:nvPr/>
        </p:nvSpPr>
        <p:spPr bwMode="auto">
          <a:xfrm>
            <a:off x="6608763" y="1797050"/>
            <a:ext cx="2570162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sz="1400">
              <a:latin typeface="AauxPro OT Regular"/>
            </a:endParaRPr>
          </a:p>
        </p:txBody>
      </p:sp>
      <p:pic>
        <p:nvPicPr>
          <p:cNvPr id="31751" name="Image 12" descr="Une image contenant carte&#10;&#10;Description générée automatiquement"/>
          <p:cNvPicPr>
            <a:picLocks noChangeAspect="1"/>
          </p:cNvPicPr>
          <p:nvPr/>
        </p:nvPicPr>
        <p:blipFill>
          <a:blip r:embed="rId2"/>
          <a:srcRect t="40025" b="7507"/>
          <a:stretch>
            <a:fillRect/>
          </a:stretch>
        </p:blipFill>
        <p:spPr bwMode="auto">
          <a:xfrm>
            <a:off x="641350" y="2557463"/>
            <a:ext cx="10904538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Image 14"/>
          <p:cNvPicPr>
            <a:picLocks noChangeAspect="1"/>
          </p:cNvPicPr>
          <p:nvPr/>
        </p:nvPicPr>
        <p:blipFill>
          <a:blip r:embed="rId3"/>
          <a:srcRect t="39023" b="6918"/>
          <a:stretch>
            <a:fillRect/>
          </a:stretch>
        </p:blipFill>
        <p:spPr bwMode="auto">
          <a:xfrm>
            <a:off x="646113" y="2425700"/>
            <a:ext cx="10914062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ZoneTexte 16"/>
          <p:cNvSpPr txBox="1">
            <a:spLocks noChangeArrowheads="1"/>
          </p:cNvSpPr>
          <p:nvPr/>
        </p:nvSpPr>
        <p:spPr bwMode="auto">
          <a:xfrm>
            <a:off x="3860800" y="1795463"/>
            <a:ext cx="25701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fr-FR" sz="1200">
                <a:latin typeface="AauxPro OT Regular"/>
              </a:rPr>
              <a:t>, leur accessibilité, leur proximité avec les équipements publics…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0CC12C-37AF-4543-858B-86AF19B3C9FC}" type="slidenum">
              <a:rPr lang="fr-FR"/>
              <a:pPr>
                <a:defRPr/>
              </a:pPr>
              <a:t>24</a:t>
            </a:fld>
            <a:endParaRPr lang="fr-FR" dirty="0"/>
          </a:p>
        </p:txBody>
      </p:sp>
      <p:sp>
        <p:nvSpPr>
          <p:cNvPr id="8" name="Espace réservé du numéro de diapositive 6"/>
          <p:cNvSpPr txBox="1">
            <a:spLocks/>
          </p:cNvSpPr>
          <p:nvPr/>
        </p:nvSpPr>
        <p:spPr>
          <a:xfrm>
            <a:off x="11215688" y="6419850"/>
            <a:ext cx="911225" cy="365125"/>
          </a:xfrm>
          <a:prstGeom prst="rect">
            <a:avLst/>
          </a:prstGeom>
        </p:spPr>
        <p:txBody>
          <a:bodyPr anchor="b"/>
          <a:lstStyle>
            <a:defPPr>
              <a:defRPr lang="de-DE"/>
            </a:defPPr>
            <a:lvl1pPr marL="0" algn="r" defTabSz="914400" rtl="0" eaLnBrk="1" latinLnBrk="0" hangingPunct="1">
              <a:defRPr lang="de-DE" sz="1050" kern="900" spc="140" baseline="0">
                <a:solidFill>
                  <a:srgbClr val="41565B"/>
                </a:solidFill>
                <a:latin typeface="AauxPro OT Thin" panose="02000506020000020004" pitchFamily="50" charset="0"/>
                <a:ea typeface="AauxPro OT Thin" panose="02000506020000020004" pitchFamily="50" charset="0"/>
                <a:cs typeface="AauxPro OT Thin" panose="02000506020000020004" pitchFamily="5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07C6FD5-D34E-4A6B-B52C-4B01B7D2274D}" type="slidenum">
              <a:rPr lang="fr-FR" smtClean="0">
                <a:ea typeface="Lato Black" panose="020F0502020204030203" pitchFamily="34" charset="0"/>
                <a:cs typeface="Lato Black" panose="020F0502020204030203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fr-FR" dirty="0"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2771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 sz="3200">
                <a:latin typeface="AauxPro OT Black"/>
              </a:rPr>
              <a:t>Les orientations stratégiques</a:t>
            </a:r>
          </a:p>
        </p:txBody>
      </p:sp>
      <p:sp>
        <p:nvSpPr>
          <p:cNvPr id="32772" name="ZoneTexte 9"/>
          <p:cNvSpPr txBox="1">
            <a:spLocks noChangeArrowheads="1"/>
          </p:cNvSpPr>
          <p:nvPr/>
        </p:nvSpPr>
        <p:spPr bwMode="auto">
          <a:xfrm>
            <a:off x="1112838" y="1797050"/>
            <a:ext cx="2570162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z="1200">
                <a:latin typeface="AauxPro OT Regular"/>
              </a:rPr>
              <a:t>La création d’un itinéraire préférentiel Poids Lourds à interroger sur le chemin du stade.</a:t>
            </a:r>
            <a:endParaRPr lang="fr-FR" sz="1400">
              <a:latin typeface="AauxPro OT Regular"/>
            </a:endParaRPr>
          </a:p>
        </p:txBody>
      </p:sp>
      <p:sp>
        <p:nvSpPr>
          <p:cNvPr id="32773" name="ZoneTexte 10"/>
          <p:cNvSpPr txBox="1">
            <a:spLocks noChangeArrowheads="1"/>
          </p:cNvSpPr>
          <p:nvPr/>
        </p:nvSpPr>
        <p:spPr bwMode="auto">
          <a:xfrm>
            <a:off x="3860800" y="1797050"/>
            <a:ext cx="25701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sz="1400">
              <a:latin typeface="AauxPro OT Regular"/>
            </a:endParaRPr>
          </a:p>
        </p:txBody>
      </p:sp>
      <p:sp>
        <p:nvSpPr>
          <p:cNvPr id="32774" name="ZoneTexte 11"/>
          <p:cNvSpPr txBox="1">
            <a:spLocks noChangeArrowheads="1"/>
          </p:cNvSpPr>
          <p:nvPr/>
        </p:nvSpPr>
        <p:spPr bwMode="auto">
          <a:xfrm>
            <a:off x="1112838" y="1163638"/>
            <a:ext cx="806608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b="1">
                <a:latin typeface="AauxPro OT Bold"/>
              </a:rPr>
              <a:t>LA CIRCULATION DES POIDS LOURDS ET DES BUS</a:t>
            </a:r>
          </a:p>
          <a:p>
            <a:endParaRPr lang="fr-FR" sz="1400">
              <a:latin typeface="AauxPro OT Regular"/>
            </a:endParaRPr>
          </a:p>
        </p:txBody>
      </p:sp>
      <p:sp>
        <p:nvSpPr>
          <p:cNvPr id="32775" name="ZoneTexte 12"/>
          <p:cNvSpPr txBox="1">
            <a:spLocks noChangeArrowheads="1"/>
          </p:cNvSpPr>
          <p:nvPr/>
        </p:nvSpPr>
        <p:spPr bwMode="auto">
          <a:xfrm>
            <a:off x="6608763" y="1797050"/>
            <a:ext cx="2570162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sz="1400">
              <a:latin typeface="AauxPro OT Regular"/>
            </a:endParaRPr>
          </a:p>
        </p:txBody>
      </p:sp>
      <p:pic>
        <p:nvPicPr>
          <p:cNvPr id="32776" name="Image 13" descr="Une image contenant carte&#10;&#10;Description générée automatiquement"/>
          <p:cNvPicPr>
            <a:picLocks noChangeAspect="1"/>
          </p:cNvPicPr>
          <p:nvPr/>
        </p:nvPicPr>
        <p:blipFill>
          <a:blip r:embed="rId2"/>
          <a:srcRect t="40025" b="7507"/>
          <a:stretch>
            <a:fillRect/>
          </a:stretch>
        </p:blipFill>
        <p:spPr bwMode="auto">
          <a:xfrm>
            <a:off x="641350" y="2557463"/>
            <a:ext cx="10904538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Image 14"/>
          <p:cNvPicPr>
            <a:picLocks noChangeAspect="1"/>
          </p:cNvPicPr>
          <p:nvPr/>
        </p:nvPicPr>
        <p:blipFill>
          <a:blip r:embed="rId3"/>
          <a:srcRect t="39023" b="6918"/>
          <a:stretch>
            <a:fillRect/>
          </a:stretch>
        </p:blipFill>
        <p:spPr bwMode="auto">
          <a:xfrm>
            <a:off x="646113" y="2425700"/>
            <a:ext cx="10914062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8" name="ZoneTexte 15"/>
          <p:cNvSpPr txBox="1">
            <a:spLocks noChangeArrowheads="1"/>
          </p:cNvSpPr>
          <p:nvPr/>
        </p:nvSpPr>
        <p:spPr bwMode="auto">
          <a:xfrm>
            <a:off x="3860800" y="1795463"/>
            <a:ext cx="25701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fr-FR" sz="1200">
                <a:latin typeface="AauxPro OT Regular"/>
              </a:rPr>
              <a:t>Le déplacement du pôle Bus à envisager / mesurer dans l’étude de Mobilité.</a:t>
            </a:r>
          </a:p>
        </p:txBody>
      </p:sp>
      <p:sp>
        <p:nvSpPr>
          <p:cNvPr id="32779" name="ZoneTexte 16"/>
          <p:cNvSpPr txBox="1">
            <a:spLocks noChangeArrowheads="1"/>
          </p:cNvSpPr>
          <p:nvPr/>
        </p:nvSpPr>
        <p:spPr bwMode="auto">
          <a:xfrm>
            <a:off x="6608763" y="1795463"/>
            <a:ext cx="25701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fr-FR" sz="1200">
                <a:latin typeface="AauxPro OT Regular"/>
              </a:rPr>
              <a:t>Le réaménagement des carrefours successifs pour apaiser la route de Lavaur et faciliter les mobilités.</a:t>
            </a:r>
          </a:p>
        </p:txBody>
      </p:sp>
      <p:pic>
        <p:nvPicPr>
          <p:cNvPr id="32780" name="Image 18" descr="Une image contenant carte&#10;&#10;Description générée automatiquement"/>
          <p:cNvPicPr>
            <a:picLocks noChangeAspect="1"/>
          </p:cNvPicPr>
          <p:nvPr/>
        </p:nvPicPr>
        <p:blipFill>
          <a:blip r:embed="rId4"/>
          <a:srcRect t="44772" b="7729"/>
          <a:stretch>
            <a:fillRect/>
          </a:stretch>
        </p:blipFill>
        <p:spPr bwMode="auto">
          <a:xfrm>
            <a:off x="650875" y="2882900"/>
            <a:ext cx="1090453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 sz="3200">
                <a:latin typeface="AauxPro OT Black"/>
              </a:rPr>
              <a:t>À vous la parole</a:t>
            </a:r>
          </a:p>
        </p:txBody>
      </p:sp>
      <p:sp>
        <p:nvSpPr>
          <p:cNvPr id="33794" name="ZoneTexte 18"/>
          <p:cNvSpPr txBox="1">
            <a:spLocks noChangeArrowheads="1"/>
          </p:cNvSpPr>
          <p:nvPr/>
        </p:nvSpPr>
        <p:spPr bwMode="auto">
          <a:xfrm rot="-4234451">
            <a:off x="6042025" y="1084263"/>
            <a:ext cx="1485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fr-FR" sz="900" i="1">
                <a:solidFill>
                  <a:schemeClr val="bg1"/>
                </a:solidFill>
                <a:latin typeface="Aaux ProBlack OSF"/>
              </a:rPr>
              <a:t>Route de Gragnague</a:t>
            </a:r>
          </a:p>
        </p:txBody>
      </p:sp>
      <p:sp>
        <p:nvSpPr>
          <p:cNvPr id="46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B3FCF1-38DE-43F9-ACA4-9CF9403BCAC6}" type="slidenum">
              <a:rPr lang="fr-FR"/>
              <a:pPr>
                <a:defRPr/>
              </a:pPr>
              <a:t>25</a:t>
            </a:fld>
            <a:endParaRPr lang="fr-FR" dirty="0"/>
          </a:p>
        </p:txBody>
      </p:sp>
      <p:sp>
        <p:nvSpPr>
          <p:cNvPr id="47" name="Espace réservé du numéro de diapositive 6"/>
          <p:cNvSpPr txBox="1">
            <a:spLocks/>
          </p:cNvSpPr>
          <p:nvPr/>
        </p:nvSpPr>
        <p:spPr>
          <a:xfrm>
            <a:off x="11215688" y="6419850"/>
            <a:ext cx="911225" cy="365125"/>
          </a:xfrm>
          <a:prstGeom prst="rect">
            <a:avLst/>
          </a:prstGeom>
        </p:spPr>
        <p:txBody>
          <a:bodyPr anchor="b"/>
          <a:lstStyle>
            <a:defPPr>
              <a:defRPr lang="de-DE"/>
            </a:defPPr>
            <a:lvl1pPr marL="0" algn="r" defTabSz="914400" rtl="0" eaLnBrk="1" latinLnBrk="0" hangingPunct="1">
              <a:defRPr lang="de-DE" sz="1050" kern="900" spc="140" baseline="0">
                <a:solidFill>
                  <a:srgbClr val="41565B"/>
                </a:solidFill>
                <a:latin typeface="AauxPro OT Thin" panose="02000506020000020004" pitchFamily="50" charset="0"/>
                <a:ea typeface="AauxPro OT Thin" panose="02000506020000020004" pitchFamily="50" charset="0"/>
                <a:cs typeface="AauxPro OT Thin" panose="02000506020000020004" pitchFamily="50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E4209DE-D63B-4902-9A31-7E0635F1FB3E}" type="slidenum">
              <a:rPr lang="fr-FR" smtClean="0">
                <a:ea typeface="Lato Black" panose="020F0502020204030203" pitchFamily="34" charset="0"/>
                <a:cs typeface="Lato Black" panose="020F0502020204030203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fr-FR" dirty="0"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33797" name="Image 48"/>
          <p:cNvPicPr>
            <a:picLocks noChangeAspect="1"/>
          </p:cNvPicPr>
          <p:nvPr/>
        </p:nvPicPr>
        <p:blipFill>
          <a:blip r:embed="rId2"/>
          <a:srcRect t="44208" b="6918"/>
          <a:stretch>
            <a:fillRect/>
          </a:stretch>
        </p:blipFill>
        <p:spPr bwMode="auto">
          <a:xfrm>
            <a:off x="639763" y="1365250"/>
            <a:ext cx="10914062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Image 49" descr="Une image contenant carte&#10;&#10;Description générée automatiquement"/>
          <p:cNvPicPr>
            <a:picLocks noChangeAspect="1"/>
          </p:cNvPicPr>
          <p:nvPr/>
        </p:nvPicPr>
        <p:blipFill>
          <a:blip r:embed="rId3"/>
          <a:srcRect t="44772" b="7729"/>
          <a:stretch>
            <a:fillRect/>
          </a:stretch>
        </p:blipFill>
        <p:spPr bwMode="auto">
          <a:xfrm>
            <a:off x="644525" y="1422400"/>
            <a:ext cx="1090295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635000" y="5538788"/>
            <a:ext cx="2570163" cy="646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>
                <a:latin typeface="AauxPro OT Regular" panose="02000506030000020004" pitchFamily="50" charset="0"/>
                <a:cs typeface="+mn-cs"/>
              </a:rPr>
              <a:t>L’apaisement de la route de Lavaur (séquençage, paysage et traversées piétonnes)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400" dirty="0">
              <a:latin typeface="AauxPro OT Regular" panose="02000506030000020004" pitchFamily="50" charset="0"/>
              <a:cs typeface="+mn-cs"/>
            </a:endParaRPr>
          </a:p>
        </p:txBody>
      </p:sp>
      <p:sp>
        <p:nvSpPr>
          <p:cNvPr id="33800" name="ZoneTexte 23"/>
          <p:cNvSpPr txBox="1">
            <a:spLocks noChangeArrowheads="1"/>
          </p:cNvSpPr>
          <p:nvPr/>
        </p:nvSpPr>
        <p:spPr bwMode="auto">
          <a:xfrm>
            <a:off x="3468688" y="5541963"/>
            <a:ext cx="2570162" cy="642937"/>
          </a:xfrm>
          <a:prstGeom prst="rect">
            <a:avLst/>
          </a:prstGeom>
          <a:solidFill>
            <a:srgbClr val="F9D74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200">
                <a:latin typeface="AauxPro OT Regular"/>
              </a:rPr>
              <a:t>Une boucle piétonne à aménager pour relier les équipements publics</a:t>
            </a:r>
          </a:p>
          <a:p>
            <a:pPr algn="just"/>
            <a:endParaRPr lang="fr-FR" sz="1200">
              <a:latin typeface="AauxPro OT Regular"/>
            </a:endParaRPr>
          </a:p>
          <a:p>
            <a:endParaRPr lang="fr-FR" sz="1400">
              <a:latin typeface="AauxPro OT Regular"/>
            </a:endParaRPr>
          </a:p>
        </p:txBody>
      </p:sp>
      <p:sp>
        <p:nvSpPr>
          <p:cNvPr id="33801" name="ZoneTexte 24"/>
          <p:cNvSpPr txBox="1">
            <a:spLocks noChangeArrowheads="1"/>
          </p:cNvSpPr>
          <p:nvPr/>
        </p:nvSpPr>
        <p:spPr bwMode="auto">
          <a:xfrm>
            <a:off x="6300788" y="5541963"/>
            <a:ext cx="2570162" cy="6429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/>
            <a:endParaRPr lang="fr-FR" sz="1200">
              <a:solidFill>
                <a:schemeClr val="bg1"/>
              </a:solidFill>
              <a:latin typeface="AauxPro OT Regular"/>
            </a:endParaRPr>
          </a:p>
          <a:p>
            <a:pPr algn="ctr"/>
            <a:r>
              <a:rPr lang="fr-FR" sz="1200">
                <a:solidFill>
                  <a:schemeClr val="bg1"/>
                </a:solidFill>
                <a:latin typeface="AauxPro OT Regular"/>
              </a:rPr>
              <a:t>Des secteurs à enjeux à interroger.</a:t>
            </a:r>
          </a:p>
          <a:p>
            <a:pPr algn="just"/>
            <a:endParaRPr lang="fr-FR" sz="1200">
              <a:latin typeface="AauxPro OT Regular"/>
            </a:endParaRPr>
          </a:p>
          <a:p>
            <a:endParaRPr lang="fr-FR" sz="1400">
              <a:latin typeface="AauxPro OT Regular"/>
            </a:endParaRPr>
          </a:p>
        </p:txBody>
      </p:sp>
      <p:sp>
        <p:nvSpPr>
          <p:cNvPr id="33802" name="ZoneTexte 25"/>
          <p:cNvSpPr txBox="1">
            <a:spLocks noChangeArrowheads="1"/>
          </p:cNvSpPr>
          <p:nvPr/>
        </p:nvSpPr>
        <p:spPr bwMode="auto">
          <a:xfrm>
            <a:off x="9029700" y="5541963"/>
            <a:ext cx="2570163" cy="642937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200">
                <a:solidFill>
                  <a:schemeClr val="bg1"/>
                </a:solidFill>
                <a:latin typeface="AauxPro OT Regular"/>
              </a:rPr>
              <a:t>Une circulation Poids Lourds </a:t>
            </a:r>
          </a:p>
          <a:p>
            <a:pPr algn="ctr"/>
            <a:r>
              <a:rPr lang="fr-FR" sz="1200">
                <a:solidFill>
                  <a:schemeClr val="bg1"/>
                </a:solidFill>
                <a:latin typeface="AauxPro OT Regular"/>
              </a:rPr>
              <a:t>et Bus à interroger</a:t>
            </a:r>
          </a:p>
          <a:p>
            <a:pPr algn="just"/>
            <a:endParaRPr lang="fr-FR" sz="1200">
              <a:latin typeface="AauxPro OT Regular"/>
            </a:endParaRPr>
          </a:p>
          <a:p>
            <a:endParaRPr lang="fr-FR" sz="1400">
              <a:latin typeface="AauxPro OT Regular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/>
          <p:cNvPicPr>
            <a:picLocks noChangeAspect="1" noChangeArrowheads="1"/>
          </p:cNvPicPr>
          <p:nvPr/>
        </p:nvPicPr>
        <p:blipFill>
          <a:blip r:embed="rId2"/>
          <a:srcRect r="5952"/>
          <a:stretch>
            <a:fillRect/>
          </a:stretch>
        </p:blipFill>
        <p:spPr bwMode="auto">
          <a:xfrm>
            <a:off x="0" y="1155700"/>
            <a:ext cx="12192000" cy="57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342968-B49F-4EE7-BCA0-82C284D9C435}" type="slidenum">
              <a:rPr lang="fr-FR"/>
              <a:pPr>
                <a:defRPr/>
              </a:pPr>
              <a:t>26</a:t>
            </a:fld>
            <a:endParaRPr lang="fr-FR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575300" y="5410200"/>
            <a:ext cx="6311900" cy="10779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anchor="ctr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fr-FR" altLang="fr-FR" sz="1600" dirty="0">
                <a:latin typeface="AauxPro OT Bold" panose="02000806030000020004" pitchFamily="50" charset="0"/>
                <a:ea typeface="MS Mincho" panose="02020609040205080304" pitchFamily="49" charset="-128"/>
                <a:cs typeface="+mn-cs"/>
              </a:rPr>
              <a:t>Point Réseau Express Vélo (REV) / aménagement piéton cycle M112</a:t>
            </a:r>
          </a:p>
          <a:p>
            <a:pPr algn="ctr" eaLnBrk="0" hangingPunct="0">
              <a:defRPr/>
            </a:pPr>
            <a:r>
              <a:rPr lang="fr-FR" altLang="fr-FR" sz="1600" dirty="0">
                <a:latin typeface="AauxPro OT Regular" panose="02000506030000020004" pitchFamily="50" charset="0"/>
                <a:ea typeface="MS Mincho" panose="02020609040205080304" pitchFamily="49" charset="-128"/>
                <a:cs typeface="+mn-cs"/>
              </a:rPr>
              <a:t>- Phase esquisse du raccordement du REV en cours d’achèvement</a:t>
            </a:r>
          </a:p>
          <a:p>
            <a:pPr algn="ctr" eaLnBrk="0" hangingPunct="0">
              <a:defRPr/>
            </a:pPr>
            <a:r>
              <a:rPr lang="fr-FR" altLang="fr-FR" sz="1600" dirty="0">
                <a:latin typeface="AauxPro OT Regular" panose="02000506030000020004" pitchFamily="50" charset="0"/>
                <a:ea typeface="MS Mincho" panose="02020609040205080304" pitchFamily="49" charset="-128"/>
                <a:cs typeface="+mn-cs"/>
              </a:rPr>
              <a:t>- Phase : Plan Avant projet / Pro en cours de réalisation</a:t>
            </a:r>
          </a:p>
          <a:p>
            <a:pPr algn="ctr" eaLnBrk="0" hangingPunct="0">
              <a:defRPr/>
            </a:pPr>
            <a:r>
              <a:rPr lang="fr-FR" altLang="fr-FR" sz="1600" dirty="0">
                <a:latin typeface="AauxPro OT Regular" panose="02000506030000020004" pitchFamily="50" charset="0"/>
                <a:ea typeface="MS Mincho" panose="02020609040205080304" pitchFamily="49" charset="-128"/>
                <a:cs typeface="+mn-cs"/>
              </a:rPr>
              <a:t>Cette opération sera réalisée durant ce mandat. </a:t>
            </a:r>
          </a:p>
        </p:txBody>
      </p:sp>
      <p:sp>
        <p:nvSpPr>
          <p:cNvPr id="34820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>
                <a:latin typeface="AauxPro OT Black"/>
              </a:rPr>
              <a:t>Bientôt le Réseau Express Vélo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7EB568-B43D-4399-B298-3FCB8923FF67}" type="slidenum">
              <a:rPr lang="fr-FR"/>
              <a:pPr>
                <a:defRPr/>
              </a:pPr>
              <a:t>27</a:t>
            </a:fld>
            <a:endParaRPr lang="fr-FR" dirty="0"/>
          </a:p>
        </p:txBody>
      </p:sp>
      <p:sp>
        <p:nvSpPr>
          <p:cNvPr id="35842" name="ZoneTexte 7"/>
          <p:cNvSpPr txBox="1">
            <a:spLocks noChangeArrowheads="1"/>
          </p:cNvSpPr>
          <p:nvPr/>
        </p:nvSpPr>
        <p:spPr bwMode="auto">
          <a:xfrm>
            <a:off x="3238500" y="3729038"/>
            <a:ext cx="7943850" cy="173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4400">
                <a:solidFill>
                  <a:srgbClr val="10A6B4"/>
                </a:solidFill>
                <a:latin typeface="AauxPro OT Black"/>
              </a:rPr>
              <a:t>ET POUR FINIR</a:t>
            </a:r>
            <a:endParaRPr lang="fr-FR">
              <a:solidFill>
                <a:srgbClr val="10A6B4"/>
              </a:solidFill>
              <a:latin typeface="AauxPro OT Black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220913" y="1906588"/>
            <a:ext cx="3540125" cy="2805112"/>
          </a:xfrm>
          <a:prstGeom prst="rect">
            <a:avLst/>
          </a:prstGeom>
          <a:solidFill>
            <a:srgbClr val="B7D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4CBC8-EEE4-482B-9DC4-B8DABDD87375}" type="slidenum">
              <a:rPr lang="fr-FR"/>
              <a:pPr>
                <a:defRPr/>
              </a:pPr>
              <a:t>28</a:t>
            </a:fld>
            <a:endParaRPr lang="fr-FR" dirty="0"/>
          </a:p>
        </p:txBody>
      </p:sp>
      <p:sp>
        <p:nvSpPr>
          <p:cNvPr id="36867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 sz="3200">
                <a:latin typeface="AauxPro OT Black"/>
              </a:rPr>
              <a:t>Les suites à venir</a:t>
            </a:r>
          </a:p>
        </p:txBody>
      </p:sp>
      <p:sp>
        <p:nvSpPr>
          <p:cNvPr id="15" name="Flèche : chevron 3"/>
          <p:cNvSpPr/>
          <p:nvPr/>
        </p:nvSpPr>
        <p:spPr>
          <a:xfrm rot="5400000">
            <a:off x="3717926" y="168275"/>
            <a:ext cx="546100" cy="3540125"/>
          </a:xfrm>
          <a:prstGeom prst="chevron">
            <a:avLst/>
          </a:prstGeom>
          <a:solidFill>
            <a:srgbClr val="6EBEAA"/>
          </a:solidFill>
          <a:ln w="22225">
            <a:solidFill>
              <a:srgbClr val="6EB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36869" name="Rectangle 17"/>
          <p:cNvSpPr>
            <a:spLocks noChangeArrowheads="1"/>
          </p:cNvSpPr>
          <p:nvPr/>
        </p:nvSpPr>
        <p:spPr bwMode="auto">
          <a:xfrm>
            <a:off x="3087688" y="1284288"/>
            <a:ext cx="1806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>
                <a:latin typeface="AauxPro OT Black"/>
                <a:ea typeface="Calibri" pitchFamily="34" charset="0"/>
                <a:cs typeface="Times New Roman" pitchFamily="18" charset="0"/>
              </a:rPr>
              <a:t>PHASE 1</a:t>
            </a:r>
          </a:p>
        </p:txBody>
      </p:sp>
      <p:sp>
        <p:nvSpPr>
          <p:cNvPr id="36870" name="Rectangle 18"/>
          <p:cNvSpPr>
            <a:spLocks noChangeArrowheads="1"/>
          </p:cNvSpPr>
          <p:nvPr/>
        </p:nvSpPr>
        <p:spPr bwMode="auto">
          <a:xfrm>
            <a:off x="2220913" y="2751138"/>
            <a:ext cx="35401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200">
                <a:latin typeface="AauxPro OT Regular"/>
                <a:ea typeface="Calibri" pitchFamily="34" charset="0"/>
                <a:cs typeface="Times New Roman" pitchFamily="18" charset="0"/>
              </a:rPr>
              <a:t>Élaboration du </a:t>
            </a:r>
          </a:p>
          <a:p>
            <a:pPr algn="ctr"/>
            <a:r>
              <a:rPr lang="fr-FR" sz="3200">
                <a:latin typeface="AauxPro OT Regular"/>
                <a:ea typeface="Calibri" pitchFamily="34" charset="0"/>
                <a:cs typeface="Times New Roman" pitchFamily="18" charset="0"/>
              </a:rPr>
              <a:t>diagnostic ciblé</a:t>
            </a:r>
          </a:p>
        </p:txBody>
      </p:sp>
      <p:sp>
        <p:nvSpPr>
          <p:cNvPr id="36871" name="Rectangle 19"/>
          <p:cNvSpPr>
            <a:spLocks noChangeArrowheads="1"/>
          </p:cNvSpPr>
          <p:nvPr/>
        </p:nvSpPr>
        <p:spPr bwMode="auto">
          <a:xfrm>
            <a:off x="7967663" y="2039938"/>
            <a:ext cx="472281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fr-FR" sz="3200">
                <a:solidFill>
                  <a:schemeClr val="bg1"/>
                </a:solidFill>
                <a:latin typeface="AauxPro OT Regular"/>
                <a:ea typeface="Calibri" pitchFamily="34" charset="0"/>
                <a:cs typeface="Times New Roman" pitchFamily="18" charset="0"/>
              </a:rPr>
              <a:t>Élaboration </a:t>
            </a:r>
          </a:p>
          <a:p>
            <a:pPr algn="just"/>
            <a:r>
              <a:rPr lang="fr-FR" sz="3200">
                <a:solidFill>
                  <a:schemeClr val="bg1"/>
                </a:solidFill>
                <a:latin typeface="AauxPro OT Regular"/>
                <a:ea typeface="Calibri" pitchFamily="34" charset="0"/>
                <a:cs typeface="Times New Roman" pitchFamily="18" charset="0"/>
              </a:rPr>
              <a:t>des scénarios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378575" y="1966913"/>
            <a:ext cx="3540125" cy="2744787"/>
          </a:xfrm>
          <a:prstGeom prst="rect">
            <a:avLst/>
          </a:prstGeom>
          <a:solidFill>
            <a:srgbClr val="B7D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9" name="Flèche : chevron 3"/>
          <p:cNvSpPr/>
          <p:nvPr/>
        </p:nvSpPr>
        <p:spPr>
          <a:xfrm rot="5400000">
            <a:off x="7875588" y="177800"/>
            <a:ext cx="546100" cy="3540125"/>
          </a:xfrm>
          <a:prstGeom prst="chevron">
            <a:avLst/>
          </a:prstGeom>
          <a:solidFill>
            <a:srgbClr val="6EBEAA"/>
          </a:solidFill>
          <a:ln w="22225">
            <a:solidFill>
              <a:srgbClr val="6EB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36874" name="Rectangle 29"/>
          <p:cNvSpPr>
            <a:spLocks noChangeArrowheads="1"/>
          </p:cNvSpPr>
          <p:nvPr/>
        </p:nvSpPr>
        <p:spPr bwMode="auto">
          <a:xfrm>
            <a:off x="7246938" y="1295400"/>
            <a:ext cx="1804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>
                <a:latin typeface="AauxPro OT Black"/>
                <a:ea typeface="Calibri" pitchFamily="34" charset="0"/>
                <a:cs typeface="Times New Roman" pitchFamily="18" charset="0"/>
              </a:rPr>
              <a:t>PHASE 2 et 3</a:t>
            </a:r>
          </a:p>
        </p:txBody>
      </p:sp>
      <p:sp>
        <p:nvSpPr>
          <p:cNvPr id="36875" name="Rectangle 30"/>
          <p:cNvSpPr>
            <a:spLocks noChangeArrowheads="1"/>
          </p:cNvSpPr>
          <p:nvPr/>
        </p:nvSpPr>
        <p:spPr bwMode="auto">
          <a:xfrm>
            <a:off x="6362700" y="2370138"/>
            <a:ext cx="35560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>
                <a:latin typeface="AauxPro OT Regular"/>
                <a:ea typeface="Calibri" pitchFamily="34" charset="0"/>
                <a:cs typeface="Times New Roman" pitchFamily="18" charset="0"/>
              </a:rPr>
              <a:t>Élaboration du scénario préférentiel d’évolution et déclinaison pré-opérationnelle</a:t>
            </a:r>
            <a:endParaRPr lang="fr-FR" sz="2300">
              <a:latin typeface="AauxPro OT Regular"/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36876" name="Groupe 37"/>
          <p:cNvGrpSpPr>
            <a:grpSpLocks/>
          </p:cNvGrpSpPr>
          <p:nvPr/>
        </p:nvGrpSpPr>
        <p:grpSpPr bwMode="auto">
          <a:xfrm>
            <a:off x="2220913" y="4940300"/>
            <a:ext cx="3384550" cy="831850"/>
            <a:chOff x="2221421" y="5028848"/>
            <a:chExt cx="3383445" cy="830997"/>
          </a:xfrm>
        </p:grpSpPr>
        <p:sp>
          <p:nvSpPr>
            <p:cNvPr id="36882" name="Rectangle 21"/>
            <p:cNvSpPr>
              <a:spLocks noChangeArrowheads="1"/>
            </p:cNvSpPr>
            <p:nvPr/>
          </p:nvSpPr>
          <p:spPr bwMode="auto">
            <a:xfrm>
              <a:off x="2777707" y="5028848"/>
              <a:ext cx="2827159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600">
                  <a:latin typeface="AauxPro OT Regular"/>
                  <a:ea typeface="MS Mincho"/>
                  <a:cs typeface="MS Mincho"/>
                </a:rPr>
                <a:t>Une réunion publique d’information sur les objectifs de la démarche en cours.</a:t>
              </a:r>
            </a:p>
          </p:txBody>
        </p:sp>
        <p:pic>
          <p:nvPicPr>
            <p:cNvPr id="36883" name="Image 34"/>
            <p:cNvPicPr>
              <a:picLocks noChangeAspect="1"/>
            </p:cNvPicPr>
            <p:nvPr/>
          </p:nvPicPr>
          <p:blipFill>
            <a:blip r:embed="rId2"/>
            <a:srcRect l="7549" t="8849" r="84148" b="75394"/>
            <a:stretch>
              <a:fillRect/>
            </a:stretch>
          </p:blipFill>
          <p:spPr bwMode="auto">
            <a:xfrm>
              <a:off x="2221421" y="5028848"/>
              <a:ext cx="544843" cy="546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877" name="Rectangle 31"/>
          <p:cNvSpPr>
            <a:spLocks noChangeArrowheads="1"/>
          </p:cNvSpPr>
          <p:nvPr/>
        </p:nvSpPr>
        <p:spPr bwMode="auto">
          <a:xfrm>
            <a:off x="6908800" y="4940300"/>
            <a:ext cx="30099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latin typeface="AauxPro OT Regular"/>
                <a:ea typeface="MS Mincho"/>
                <a:cs typeface="MS Mincho"/>
              </a:rPr>
              <a:t>Un temps de partage autour des scénarios.</a:t>
            </a:r>
          </a:p>
        </p:txBody>
      </p:sp>
      <p:pic>
        <p:nvPicPr>
          <p:cNvPr id="36878" name="Image 35"/>
          <p:cNvPicPr>
            <a:picLocks noChangeAspect="1"/>
          </p:cNvPicPr>
          <p:nvPr/>
        </p:nvPicPr>
        <p:blipFill>
          <a:blip r:embed="rId2"/>
          <a:srcRect l="7549" t="8849" r="84148" b="75394"/>
          <a:stretch>
            <a:fillRect/>
          </a:stretch>
        </p:blipFill>
        <p:spPr bwMode="auto">
          <a:xfrm>
            <a:off x="6378575" y="5930900"/>
            <a:ext cx="5461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9" name="Rectangle 33"/>
          <p:cNvSpPr>
            <a:spLocks noChangeArrowheads="1"/>
          </p:cNvSpPr>
          <p:nvPr/>
        </p:nvSpPr>
        <p:spPr bwMode="auto">
          <a:xfrm>
            <a:off x="6908800" y="5930900"/>
            <a:ext cx="3009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>
                <a:latin typeface="AauxPro OT Regular"/>
                <a:ea typeface="MS Mincho"/>
                <a:cs typeface="MS Mincho"/>
              </a:rPr>
              <a:t>Une réunion publique de présentation des conclusions.</a:t>
            </a:r>
          </a:p>
        </p:txBody>
      </p:sp>
      <p:pic>
        <p:nvPicPr>
          <p:cNvPr id="36880" name="Image 36"/>
          <p:cNvPicPr>
            <a:picLocks noChangeAspect="1"/>
          </p:cNvPicPr>
          <p:nvPr/>
        </p:nvPicPr>
        <p:blipFill>
          <a:blip r:embed="rId2"/>
          <a:srcRect l="56059" t="8298" r="35637" b="75945"/>
          <a:stretch>
            <a:fillRect/>
          </a:stretch>
        </p:blipFill>
        <p:spPr bwMode="auto">
          <a:xfrm>
            <a:off x="6378575" y="4968875"/>
            <a:ext cx="5461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1" name="ZoneTexte 41"/>
          <p:cNvSpPr txBox="1">
            <a:spLocks noChangeArrowheads="1"/>
          </p:cNvSpPr>
          <p:nvPr/>
        </p:nvSpPr>
        <p:spPr bwMode="auto">
          <a:xfrm rot="1590383">
            <a:off x="1003300" y="4773613"/>
            <a:ext cx="14160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2000">
                <a:latin typeface="Aaux ProBlack OSF"/>
              </a:rPr>
              <a:t>Nous sommes ici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A36D2D-1565-4C41-B502-21D888F1E6A8}" type="slidenum">
              <a:rPr lang="fr-FR"/>
              <a:pPr>
                <a:defRPr/>
              </a:pPr>
              <a:t>29</a:t>
            </a:fld>
            <a:endParaRPr lang="fr-FR" dirty="0"/>
          </a:p>
        </p:txBody>
      </p:sp>
      <p:sp>
        <p:nvSpPr>
          <p:cNvPr id="37890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 sz="3200">
                <a:latin typeface="AauxPro OT Black"/>
              </a:rPr>
              <a:t>Les prochaine étapes</a:t>
            </a:r>
          </a:p>
        </p:txBody>
      </p:sp>
      <p:sp>
        <p:nvSpPr>
          <p:cNvPr id="37891" name="Rectangle 4"/>
          <p:cNvSpPr>
            <a:spLocks noChangeArrowheads="1"/>
          </p:cNvSpPr>
          <p:nvPr/>
        </p:nvSpPr>
        <p:spPr bwMode="auto">
          <a:xfrm>
            <a:off x="1225550" y="765175"/>
            <a:ext cx="9047163" cy="560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fr-FR" altLang="fr-FR" sz="2400">
              <a:latin typeface="Aaux ProRegular OSF"/>
            </a:endParaRPr>
          </a:p>
          <a:p>
            <a:pPr algn="ctr">
              <a:buFontTx/>
              <a:buChar char="•"/>
            </a:pPr>
            <a:r>
              <a:rPr lang="fr-FR" altLang="fr-FR" sz="2000">
                <a:latin typeface="AauxPro OT Regular"/>
                <a:ea typeface="MS Mincho"/>
                <a:cs typeface="MS Mincho"/>
              </a:rPr>
              <a:t> Diffusion de la présentation sur le site Internet de la Ville </a:t>
            </a:r>
          </a:p>
          <a:p>
            <a:pPr algn="ctr"/>
            <a:r>
              <a:rPr lang="fr-FR" altLang="fr-FR" sz="2000">
                <a:latin typeface="AauxPro OT Regular"/>
                <a:ea typeface="MS Mincho"/>
                <a:cs typeface="MS Mincho"/>
              </a:rPr>
              <a:t>(</a:t>
            </a:r>
            <a:r>
              <a:rPr lang="fr-FR" altLang="fr-FR" sz="2000">
                <a:solidFill>
                  <a:srgbClr val="098AFF"/>
                </a:solidFill>
                <a:latin typeface="AauxPro OT Regular"/>
                <a:ea typeface="MS Mincho"/>
                <a:cs typeface="MS Mincho"/>
              </a:rPr>
              <a:t>merci de laisser votre adresse mail</a:t>
            </a:r>
            <a:r>
              <a:rPr lang="fr-FR" altLang="fr-FR" sz="2000">
                <a:latin typeface="AauxPro OT Regular"/>
                <a:ea typeface="MS Mincho"/>
                <a:cs typeface="MS Mincho"/>
              </a:rPr>
              <a:t>)</a:t>
            </a:r>
          </a:p>
          <a:p>
            <a:pPr algn="ctr"/>
            <a:endParaRPr lang="fr-FR" altLang="fr-FR" sz="2000">
              <a:latin typeface="AauxPro OT Regular"/>
              <a:ea typeface="MS Mincho"/>
              <a:cs typeface="MS Mincho"/>
            </a:endParaRPr>
          </a:p>
          <a:p>
            <a:pPr algn="ctr"/>
            <a:endParaRPr lang="fr-FR" altLang="fr-FR" sz="2000">
              <a:latin typeface="AauxPro OT Regular"/>
              <a:ea typeface="MS Mincho"/>
              <a:cs typeface="MS Mincho"/>
            </a:endParaRPr>
          </a:p>
          <a:p>
            <a:pPr algn="ctr">
              <a:buFontTx/>
              <a:buChar char="•"/>
            </a:pPr>
            <a:r>
              <a:rPr lang="fr-FR" altLang="fr-FR" sz="2000">
                <a:latin typeface="AauxPro OT Regular"/>
                <a:ea typeface="MS Mincho"/>
                <a:cs typeface="MS Mincho"/>
              </a:rPr>
              <a:t> Possibilités de transmettre vos contributions </a:t>
            </a:r>
          </a:p>
          <a:p>
            <a:pPr algn="ctr"/>
            <a:r>
              <a:rPr lang="fr-FR" altLang="fr-FR" sz="2000">
                <a:latin typeface="AauxPro OT Regular"/>
                <a:ea typeface="MS Mincho"/>
                <a:cs typeface="MS Mincho"/>
              </a:rPr>
              <a:t>et réflexions à l’adresse suivante : </a:t>
            </a:r>
          </a:p>
          <a:p>
            <a:pPr algn="ctr"/>
            <a:r>
              <a:rPr lang="fr-FR" altLang="fr-FR" sz="2000" b="1">
                <a:solidFill>
                  <a:srgbClr val="098AFF"/>
                </a:solidFill>
                <a:latin typeface="AauxPro OT Regular"/>
                <a:ea typeface="MS Mincho"/>
                <a:cs typeface="MS Mincho"/>
                <a:hlinkClick r:id="rId2"/>
              </a:rPr>
              <a:t>mairie.beaupuy31@orange.fr</a:t>
            </a:r>
            <a:endParaRPr lang="fr-FR" altLang="fr-FR" sz="2000" b="1">
              <a:solidFill>
                <a:srgbClr val="098AFF"/>
              </a:solidFill>
              <a:latin typeface="AauxPro OT Regular"/>
              <a:ea typeface="MS Mincho"/>
              <a:cs typeface="MS Mincho"/>
            </a:endParaRPr>
          </a:p>
          <a:p>
            <a:pPr algn="ctr"/>
            <a:endParaRPr lang="fr-FR" altLang="fr-FR" sz="2000">
              <a:solidFill>
                <a:srgbClr val="098AFF"/>
              </a:solidFill>
              <a:latin typeface="AauxPro OT Regular"/>
              <a:ea typeface="MS Mincho"/>
              <a:cs typeface="MS Mincho"/>
            </a:endParaRPr>
          </a:p>
          <a:p>
            <a:pPr algn="ctr"/>
            <a:endParaRPr lang="fr-FR" altLang="fr-FR" sz="2000">
              <a:latin typeface="AauxPro OT Regular"/>
              <a:ea typeface="MS Mincho"/>
              <a:cs typeface="MS Mincho"/>
            </a:endParaRPr>
          </a:p>
          <a:p>
            <a:pPr algn="ctr">
              <a:buFontTx/>
              <a:buChar char="•"/>
            </a:pPr>
            <a:r>
              <a:rPr lang="fr-FR" altLang="fr-FR" sz="2000" u="sng">
                <a:latin typeface="AauxPro OT Regular"/>
                <a:ea typeface="MS Mincho"/>
                <a:cs typeface="MS Mincho"/>
              </a:rPr>
              <a:t> Prochaine réunion programmée en fin d’année avec pour objectifs :</a:t>
            </a:r>
          </a:p>
          <a:p>
            <a:pPr algn="ctr"/>
            <a:endParaRPr lang="fr-FR" altLang="fr-FR" sz="2000" u="sng">
              <a:latin typeface="AauxPro OT Regular"/>
              <a:ea typeface="MS Mincho"/>
              <a:cs typeface="MS Mincho"/>
            </a:endParaRPr>
          </a:p>
          <a:p>
            <a:pPr algn="ctr">
              <a:buFontTx/>
              <a:buChar char="-"/>
            </a:pPr>
            <a:r>
              <a:rPr lang="fr-FR" altLang="fr-FR" sz="2000">
                <a:latin typeface="AauxPro OT Regular"/>
                <a:ea typeface="MS Mincho"/>
                <a:cs typeface="MS Mincho"/>
              </a:rPr>
              <a:t> Partage des réflexions et propositions sur les sujets de la mobilité</a:t>
            </a:r>
          </a:p>
          <a:p>
            <a:pPr algn="ctr">
              <a:buFontTx/>
              <a:buChar char="-"/>
            </a:pPr>
            <a:endParaRPr lang="fr-FR" altLang="fr-FR" sz="2000">
              <a:latin typeface="AauxPro OT Regular"/>
              <a:ea typeface="MS Mincho"/>
              <a:cs typeface="MS Mincho"/>
            </a:endParaRPr>
          </a:p>
          <a:p>
            <a:pPr algn="ctr"/>
            <a:r>
              <a:rPr lang="fr-FR" altLang="fr-FR" sz="2000">
                <a:latin typeface="AauxPro OT Regular"/>
                <a:ea typeface="MS Mincho"/>
                <a:cs typeface="MS Mincho"/>
              </a:rPr>
              <a:t> - Le devenir des équipements publics</a:t>
            </a:r>
          </a:p>
          <a:p>
            <a:pPr algn="ctr"/>
            <a:endParaRPr lang="fr-FR" altLang="fr-FR" sz="2000">
              <a:latin typeface="AauxPro OT Regular"/>
              <a:ea typeface="MS Mincho"/>
              <a:cs typeface="MS Mincho"/>
            </a:endParaRPr>
          </a:p>
          <a:p>
            <a:pPr algn="ctr"/>
            <a:r>
              <a:rPr lang="fr-FR" altLang="fr-FR" sz="2000">
                <a:latin typeface="AauxPro OT Regular"/>
                <a:ea typeface="MS Mincho"/>
                <a:cs typeface="MS Mincho"/>
              </a:rPr>
              <a:t>- Le projet urbain.</a:t>
            </a:r>
          </a:p>
          <a:p>
            <a:pPr algn="ctr" eaLnBrk="0" hangingPunct="0"/>
            <a:endParaRPr lang="fr-FR" altLang="fr-FR">
              <a:latin typeface="Aaux ProRegular OSF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00700" y="1409700"/>
            <a:ext cx="5740400" cy="1409700"/>
          </a:xfrm>
          <a:prstGeom prst="rect">
            <a:avLst/>
          </a:prstGeom>
          <a:solidFill>
            <a:srgbClr val="B7D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600700" y="3060700"/>
            <a:ext cx="5740400" cy="1409700"/>
          </a:xfrm>
          <a:prstGeom prst="rect">
            <a:avLst/>
          </a:prstGeom>
          <a:solidFill>
            <a:srgbClr val="B7D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600700" y="4706938"/>
            <a:ext cx="5740400" cy="1409700"/>
          </a:xfrm>
          <a:prstGeom prst="rect">
            <a:avLst/>
          </a:prstGeom>
          <a:solidFill>
            <a:srgbClr val="B7D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1268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>
                <a:latin typeface="AauxPro OT Black"/>
              </a:rPr>
              <a:t>Pourquoi cette étude ? </a:t>
            </a:r>
          </a:p>
        </p:txBody>
      </p:sp>
      <p:sp>
        <p:nvSpPr>
          <p:cNvPr id="2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B5D8B5-420B-4D53-8C40-953C4DFD0B9E}" type="slidenum">
              <a:rPr lang="fr-FR"/>
              <a:pPr>
                <a:defRPr/>
              </a:pPr>
              <a:t>3</a:t>
            </a:fld>
            <a:endParaRPr lang="fr-FR" dirty="0"/>
          </a:p>
        </p:txBody>
      </p:sp>
      <p:sp>
        <p:nvSpPr>
          <p:cNvPr id="36" name="ZoneTexte 35"/>
          <p:cNvSpPr txBox="1"/>
          <p:nvPr/>
        </p:nvSpPr>
        <p:spPr>
          <a:xfrm>
            <a:off x="5600700" y="1527175"/>
            <a:ext cx="5740400" cy="5330825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2400" dirty="0">
                <a:latin typeface="AauxPro OT Regular" panose="02000506030000020004" pitchFamily="50" charset="0"/>
                <a:cs typeface="+mn-cs"/>
              </a:rPr>
              <a:t>Répondre aux problématiques de flux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2400" dirty="0">
                <a:latin typeface="AauxPro OT Regular" panose="02000506030000020004" pitchFamily="50" charset="0"/>
                <a:cs typeface="+mn-cs"/>
              </a:rPr>
              <a:t>du carrefour des routes de Lavaur / Castelmaurou / Gragnague / Mondouzil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altLang="fr-FR" sz="2400" dirty="0">
              <a:latin typeface="AauxPro OT Regular" panose="02000506030000020004" pitchFamily="50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fr-FR" altLang="fr-FR" sz="2400" dirty="0">
              <a:latin typeface="AauxPro OT Regular" panose="02000506030000020004" pitchFamily="50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2400" dirty="0">
                <a:latin typeface="AauxPro OT Regular" panose="02000506030000020004" pitchFamily="50" charset="0"/>
                <a:cs typeface="+mn-cs"/>
              </a:rPr>
              <a:t>Construire une vision partagée du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2400" dirty="0">
                <a:latin typeface="AauxPro OT Regular" panose="02000506030000020004" pitchFamily="50" charset="0"/>
                <a:cs typeface="+mn-cs"/>
              </a:rPr>
              <a:t>devenir du centre de Beaupuy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altLang="fr-FR" sz="2400" dirty="0">
              <a:latin typeface="AauxPro OT Regular" panose="02000506030000020004" pitchFamily="50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altLang="fr-FR" sz="2400" dirty="0">
              <a:latin typeface="AauxPro OT Regular" panose="02000506030000020004" pitchFamily="50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2400" dirty="0">
                <a:latin typeface="AauxPro OT Regular" panose="02000506030000020004" pitchFamily="50" charset="0"/>
                <a:cs typeface="+mn-cs"/>
              </a:rPr>
              <a:t>S’interroger sur le devenir des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2400" dirty="0">
                <a:latin typeface="AauxPro OT Regular" panose="02000506030000020004" pitchFamily="50" charset="0"/>
                <a:cs typeface="+mn-cs"/>
              </a:rPr>
              <a:t>équipements publics communaux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altLang="fr-FR" sz="24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FR" sz="1400" dirty="0">
              <a:latin typeface="AauxPro OT Black" panose="02000906030000020004" pitchFamily="50" charset="0"/>
              <a:cs typeface="+mn-cs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04813" y="1658938"/>
            <a:ext cx="3917950" cy="35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1200" dirty="0">
                <a:latin typeface="+mn-lt"/>
                <a:cs typeface="+mn-cs"/>
              </a:rPr>
              <a:t>La Commune de Beaupuy a bien identifié la problématique concernant le carrefour au droit de la Mairie. Les flux de circulation y sont importants. Plusieurs voies issues des routes métropolitaines qui traversent et se croisent sur la Commune.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fr-FR" sz="1200" dirty="0">
              <a:latin typeface="+mn-lt"/>
              <a:cs typeface="+mn-cs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1200" dirty="0">
                <a:latin typeface="+mn-lt"/>
                <a:cs typeface="+mn-cs"/>
              </a:rPr>
              <a:t>Une approche globale à mener croisant de nombreux sujets : urbain, patrimonial, équipements, programmation urbaine, accompagnement juridique et réglementaire, faisabilité…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fr-FR" sz="1200" dirty="0">
              <a:latin typeface="+mn-lt"/>
              <a:cs typeface="+mn-cs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1200" dirty="0">
                <a:latin typeface="+mn-lt"/>
                <a:cs typeface="+mn-cs"/>
              </a:rPr>
              <a:t>L’objectif est de permettre l ’élaboration d’un plan de réaménagement du centre ville, dans un cadre de concertation / Co construction active avec la population. 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1200" dirty="0">
                <a:highlight>
                  <a:srgbClr val="FFFFFF"/>
                </a:highlight>
                <a:latin typeface="+mn-lt"/>
                <a:cs typeface="+mn-cs"/>
              </a:rPr>
              <a:t>Les éléments de ce projet urbain ne pourront être mis en œuvre dans le cadre du </a:t>
            </a:r>
            <a:r>
              <a:rPr lang="fr-FR" sz="1200" dirty="0" err="1">
                <a:highlight>
                  <a:srgbClr val="FFFFFF"/>
                </a:highlight>
                <a:latin typeface="+mn-lt"/>
                <a:cs typeface="+mn-cs"/>
              </a:rPr>
              <a:t>PLUiH</a:t>
            </a:r>
            <a:r>
              <a:rPr lang="fr-FR" sz="1200" dirty="0">
                <a:highlight>
                  <a:srgbClr val="FFFFFF"/>
                </a:highlight>
                <a:latin typeface="+mn-lt"/>
                <a:cs typeface="+mn-cs"/>
              </a:rPr>
              <a:t>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3D32B-9CEB-4FA9-88A6-1CD40440E1C4}" type="slidenum">
              <a:rPr lang="fr-FR"/>
              <a:pPr>
                <a:defRPr/>
              </a:pPr>
              <a:t>4</a:t>
            </a:fld>
            <a:endParaRPr lang="fr-FR" dirty="0"/>
          </a:p>
        </p:txBody>
      </p:sp>
      <p:sp>
        <p:nvSpPr>
          <p:cNvPr id="12290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>
                <a:latin typeface="AauxPro OT Black"/>
              </a:rPr>
              <a:t>Objectifs de la réunion</a:t>
            </a:r>
          </a:p>
        </p:txBody>
      </p:sp>
      <p:grpSp>
        <p:nvGrpSpPr>
          <p:cNvPr id="12291" name="Groupe 1"/>
          <p:cNvGrpSpPr>
            <a:grpSpLocks/>
          </p:cNvGrpSpPr>
          <p:nvPr/>
        </p:nvGrpSpPr>
        <p:grpSpPr bwMode="auto">
          <a:xfrm>
            <a:off x="276225" y="1446213"/>
            <a:ext cx="4144963" cy="4632325"/>
            <a:chOff x="-2342578" y="1446951"/>
            <a:chExt cx="9180513" cy="4631972"/>
          </a:xfrm>
        </p:grpSpPr>
        <p:sp>
          <p:nvSpPr>
            <p:cNvPr id="5" name="Rectangle 4"/>
            <p:cNvSpPr/>
            <p:nvPr/>
          </p:nvSpPr>
          <p:spPr>
            <a:xfrm>
              <a:off x="-1614746" y="1446951"/>
              <a:ext cx="7594755" cy="1409593"/>
            </a:xfrm>
            <a:prstGeom prst="rect">
              <a:avLst/>
            </a:prstGeom>
            <a:solidFill>
              <a:srgbClr val="B7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6" name="Rectangle 5"/>
            <p:cNvSpPr/>
            <p:nvPr/>
          </p:nvSpPr>
          <p:spPr>
            <a:xfrm>
              <a:off x="-1614746" y="3058140"/>
              <a:ext cx="7594755" cy="1409593"/>
            </a:xfrm>
            <a:prstGeom prst="rect">
              <a:avLst/>
            </a:prstGeom>
            <a:solidFill>
              <a:srgbClr val="B7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1614746" y="4669330"/>
              <a:ext cx="7594755" cy="1409593"/>
            </a:xfrm>
            <a:prstGeom prst="rect">
              <a:avLst/>
            </a:prstGeom>
            <a:solidFill>
              <a:srgbClr val="B7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-1358073" y="1666009"/>
              <a:ext cx="7338082" cy="101592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fr-FR" altLang="fr-FR" sz="2000" dirty="0">
                  <a:latin typeface="AauxPro OT Regular" panose="02000506030000020004" pitchFamily="50" charset="0"/>
                  <a:cs typeface="+mn-cs"/>
                </a:rPr>
                <a:t>Présenter le contexte, les objectifs de la mission et les équipes</a:t>
              </a: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-2215999" y="3362917"/>
              <a:ext cx="9053934" cy="70638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fr-FR" altLang="fr-FR" sz="2000" dirty="0">
                  <a:latin typeface="AauxPro OT Regular" panose="02000506030000020004" pitchFamily="50" charset="0"/>
                  <a:cs typeface="+mn-cs"/>
                </a:rPr>
                <a:t>Partager les éléments de diagnostics techniques</a:t>
              </a: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-2342578" y="4712189"/>
              <a:ext cx="9053934" cy="132387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>
              <a:spAutoFit/>
            </a:bodyPr>
            <a:lstStyle>
              <a:defPPr>
                <a:defRPr lang="fr-F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lang="fr-FR" altLang="fr-FR" sz="2000" dirty="0">
                  <a:latin typeface="AauxPro OT Regular" panose="02000506030000020004" pitchFamily="50" charset="0"/>
                  <a:cs typeface="+mn-cs"/>
                </a:rPr>
                <a:t>Échanger sur les enjeux </a:t>
              </a:r>
            </a:p>
            <a:p>
              <a:pPr algn="ctr">
                <a:defRPr/>
              </a:pPr>
              <a:r>
                <a:rPr lang="fr-FR" altLang="fr-FR" sz="2000" dirty="0">
                  <a:latin typeface="AauxPro OT Regular" panose="02000506030000020004" pitchFamily="50" charset="0"/>
                  <a:cs typeface="+mn-cs"/>
                </a:rPr>
                <a:t>identifiés et enrichir </a:t>
              </a:r>
            </a:p>
            <a:p>
              <a:pPr algn="ctr">
                <a:defRPr/>
              </a:pPr>
              <a:r>
                <a:rPr lang="fr-FR" altLang="fr-FR" sz="2000" dirty="0">
                  <a:latin typeface="AauxPro OT Regular" panose="02000506030000020004" pitchFamily="50" charset="0"/>
                  <a:cs typeface="+mn-cs"/>
                </a:rPr>
                <a:t>le diagnostic avec </a:t>
              </a:r>
            </a:p>
            <a:p>
              <a:pPr algn="ctr">
                <a:defRPr/>
              </a:pPr>
              <a:r>
                <a:rPr lang="fr-FR" altLang="fr-FR" sz="2000" dirty="0">
                  <a:latin typeface="AauxPro OT Regular" panose="02000506030000020004" pitchFamily="50" charset="0"/>
                  <a:cs typeface="+mn-cs"/>
                </a:rPr>
                <a:t>votre expertise d’habitants</a:t>
              </a:r>
            </a:p>
          </p:txBody>
        </p:sp>
      </p:grp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5813" y="1206500"/>
            <a:ext cx="7362825" cy="512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B9050-276A-437A-920F-6F2F6BD223A5}" type="slidenum">
              <a:rPr lang="fr-FR"/>
              <a:pPr>
                <a:defRPr/>
              </a:pPr>
              <a:t>5</a:t>
            </a:fld>
            <a:endParaRPr lang="fr-FR" dirty="0"/>
          </a:p>
        </p:txBody>
      </p:sp>
      <p:sp>
        <p:nvSpPr>
          <p:cNvPr id="13314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>
                <a:latin typeface="AauxPro OT Black"/>
              </a:rPr>
              <a:t>Les axes de réflexion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5463" y="2200275"/>
            <a:ext cx="3538537" cy="4219575"/>
          </a:xfrm>
          <a:prstGeom prst="rect">
            <a:avLst/>
          </a:prstGeom>
          <a:solidFill>
            <a:srgbClr val="B7D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4316413" y="2200275"/>
            <a:ext cx="3536950" cy="4219575"/>
          </a:xfrm>
          <a:prstGeom prst="rect">
            <a:avLst/>
          </a:prstGeom>
          <a:solidFill>
            <a:srgbClr val="B7D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128000" y="2200275"/>
            <a:ext cx="3538538" cy="4219575"/>
          </a:xfrm>
          <a:prstGeom prst="rect">
            <a:avLst/>
          </a:prstGeom>
          <a:solidFill>
            <a:srgbClr val="B7D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25463" y="846138"/>
            <a:ext cx="4491037" cy="135413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fr-FR" altLang="fr-FR" dirty="0"/>
          </a:p>
          <a:p>
            <a:pPr>
              <a:defRPr/>
            </a:pPr>
            <a:r>
              <a:rPr lang="fr-FR" altLang="fr-FR" sz="1600" dirty="0">
                <a:latin typeface="AauxPro OT Regular" panose="02000506030000020004" pitchFamily="50" charset="0"/>
                <a:ea typeface="MS Mincho" panose="02020609040205080304" pitchFamily="49" charset="-128"/>
                <a:cs typeface="+mn-cs"/>
              </a:rPr>
              <a:t>Pour répondre à l’ensemble de divers enjeux, la Commune a engagé auprès de Toulouse Métropole trois études conjointes : </a:t>
            </a:r>
          </a:p>
          <a:p>
            <a:pPr>
              <a:defRPr/>
            </a:pPr>
            <a:endParaRPr lang="fr-FR" altLang="fr-FR" sz="1600" dirty="0">
              <a:latin typeface="AauxPro OT Regular" panose="02000506030000020004" pitchFamily="50" charset="0"/>
              <a:ea typeface="MS Mincho" panose="02020609040205080304" pitchFamily="49" charset="-128"/>
              <a:cs typeface="+mn-cs"/>
            </a:endParaRPr>
          </a:p>
        </p:txBody>
      </p:sp>
      <p:sp>
        <p:nvSpPr>
          <p:cNvPr id="13319" name="ZoneTexte 14"/>
          <p:cNvSpPr txBox="1">
            <a:spLocks noChangeArrowheads="1"/>
          </p:cNvSpPr>
          <p:nvPr/>
        </p:nvSpPr>
        <p:spPr bwMode="auto">
          <a:xfrm>
            <a:off x="833438" y="2417763"/>
            <a:ext cx="2922587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2400" b="1" u="sng">
                <a:latin typeface="AauxPro OT Bold"/>
                <a:ea typeface="MS Mincho"/>
                <a:cs typeface="MS Mincho"/>
              </a:rPr>
              <a:t>LA MOBILITÉ </a:t>
            </a:r>
          </a:p>
          <a:p>
            <a:pPr algn="ctr"/>
            <a:r>
              <a:rPr lang="fr-FR" altLang="fr-FR" sz="2400" b="1" u="sng">
                <a:latin typeface="AauxPro OT Bold"/>
                <a:ea typeface="MS Mincho"/>
                <a:cs typeface="MS Mincho"/>
              </a:rPr>
              <a:t>(Egis)</a:t>
            </a:r>
          </a:p>
          <a:p>
            <a:pPr algn="ctr"/>
            <a:endParaRPr lang="fr-FR" altLang="fr-FR" b="1" u="sng">
              <a:latin typeface="AauxPro OT Bold"/>
              <a:ea typeface="MS Mincho"/>
              <a:cs typeface="MS Mincho"/>
            </a:endParaRPr>
          </a:p>
          <a:p>
            <a:pPr algn="ctr"/>
            <a:r>
              <a:rPr lang="fr-FR" altLang="fr-FR">
                <a:latin typeface="AauxPro OT Regular"/>
                <a:ea typeface="MS Mincho"/>
                <a:cs typeface="MS Mincho"/>
              </a:rPr>
              <a:t>Améliorer le fonctionnement du carrefour et disposer d’une approche globale et stratégique sur la mobilité à court, moyen et long terme.</a:t>
            </a:r>
          </a:p>
          <a:p>
            <a:endParaRPr lang="fr-FR" altLang="fr-FR">
              <a:latin typeface="AauxPro OT Regular"/>
              <a:ea typeface="MS Mincho"/>
              <a:cs typeface="MS Mincho"/>
            </a:endParaRPr>
          </a:p>
        </p:txBody>
      </p:sp>
      <p:sp>
        <p:nvSpPr>
          <p:cNvPr id="13320" name="ZoneTexte 15"/>
          <p:cNvSpPr txBox="1">
            <a:spLocks noChangeArrowheads="1"/>
          </p:cNvSpPr>
          <p:nvPr/>
        </p:nvSpPr>
        <p:spPr bwMode="auto">
          <a:xfrm>
            <a:off x="8281988" y="2395538"/>
            <a:ext cx="3230562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2400" b="1" u="sng">
                <a:latin typeface="AauxPro OT Bold"/>
                <a:ea typeface="MS Mincho"/>
                <a:cs typeface="MS Mincho"/>
              </a:rPr>
              <a:t> LE PATRIMOINE FONCIER </a:t>
            </a:r>
          </a:p>
          <a:p>
            <a:pPr algn="ctr"/>
            <a:r>
              <a:rPr lang="fr-FR" altLang="fr-FR" sz="2400" b="1" u="sng">
                <a:latin typeface="AauxPro OT Bold"/>
                <a:ea typeface="MS Mincho"/>
                <a:cs typeface="MS Mincho"/>
              </a:rPr>
              <a:t>DE LA COLLECTIVITÉ </a:t>
            </a:r>
          </a:p>
          <a:p>
            <a:pPr algn="ctr"/>
            <a:r>
              <a:rPr lang="fr-FR" altLang="fr-FR" sz="2400" b="1" u="sng">
                <a:latin typeface="AauxPro OT Bold"/>
                <a:ea typeface="MS Mincho"/>
                <a:cs typeface="MS Mincho"/>
              </a:rPr>
              <a:t>(Oppidéa) </a:t>
            </a:r>
          </a:p>
          <a:p>
            <a:pPr algn="ctr"/>
            <a:endParaRPr lang="fr-FR" altLang="fr-FR" b="1" u="sng">
              <a:latin typeface="AauxPro OT Bold"/>
              <a:ea typeface="MS Mincho"/>
              <a:cs typeface="MS Mincho"/>
            </a:endParaRPr>
          </a:p>
          <a:p>
            <a:pPr algn="ctr"/>
            <a:r>
              <a:rPr lang="fr-FR" altLang="fr-FR">
                <a:latin typeface="AauxPro OT Regular"/>
                <a:ea typeface="MS Mincho"/>
                <a:cs typeface="MS Mincho"/>
              </a:rPr>
              <a:t>Interroger le devenir des propriétés bâties et non bâties de la collectivité afin de préparer le futur PLUIH dont la relance a été acté en février 2022.</a:t>
            </a:r>
          </a:p>
        </p:txBody>
      </p:sp>
      <p:sp>
        <p:nvSpPr>
          <p:cNvPr id="13321" name="ZoneTexte 16"/>
          <p:cNvSpPr txBox="1">
            <a:spLocks noChangeArrowheads="1"/>
          </p:cNvSpPr>
          <p:nvPr/>
        </p:nvSpPr>
        <p:spPr bwMode="auto">
          <a:xfrm>
            <a:off x="4492625" y="2395538"/>
            <a:ext cx="3090863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2400" b="1" u="sng">
                <a:latin typeface="AauxPro OT Bold"/>
                <a:ea typeface="MS Mincho"/>
                <a:cs typeface="MS Mincho"/>
              </a:rPr>
              <a:t>LA STRATÉGIE URBAINE </a:t>
            </a:r>
          </a:p>
          <a:p>
            <a:pPr algn="ctr"/>
            <a:r>
              <a:rPr lang="fr-FR" altLang="fr-FR" sz="2400" b="1" u="sng">
                <a:latin typeface="AauxPro OT Bold"/>
                <a:ea typeface="MS Mincho"/>
                <a:cs typeface="MS Mincho"/>
              </a:rPr>
              <a:t>(AUAT)</a:t>
            </a:r>
          </a:p>
          <a:p>
            <a:pPr algn="ctr"/>
            <a:endParaRPr lang="fr-FR" altLang="fr-FR" b="1" u="sng">
              <a:latin typeface="AauxPro OT Bold"/>
              <a:ea typeface="MS Mincho"/>
              <a:cs typeface="MS Mincho"/>
            </a:endParaRPr>
          </a:p>
          <a:p>
            <a:pPr algn="ctr"/>
            <a:r>
              <a:rPr lang="fr-FR" altLang="fr-FR">
                <a:latin typeface="AauxPro OT Regular"/>
                <a:ea typeface="MS Mincho"/>
                <a:cs typeface="MS Mincho"/>
              </a:rPr>
              <a:t>Construire une vision commune pour le centre de Beaupuy et constituer un centre-bourg attractif, apaisé et sécurisé.</a:t>
            </a:r>
          </a:p>
          <a:p>
            <a:pPr algn="ctr"/>
            <a:r>
              <a:rPr lang="fr-FR" altLang="fr-FR">
                <a:latin typeface="AauxPro OT Regular"/>
                <a:ea typeface="MS Mincho"/>
                <a:cs typeface="MS Mincho"/>
              </a:rPr>
              <a:t>Anticiper les évolutions à venir et définir des principes de mutation urbaine à court, moyen et long terme.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8894763" y="2019300"/>
            <a:ext cx="2671762" cy="4211638"/>
          </a:xfrm>
          <a:prstGeom prst="rect">
            <a:avLst/>
          </a:prstGeom>
          <a:solidFill>
            <a:srgbClr val="D4E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6072188" y="2019300"/>
            <a:ext cx="2671762" cy="4211638"/>
          </a:xfrm>
          <a:prstGeom prst="rect">
            <a:avLst/>
          </a:prstGeom>
          <a:solidFill>
            <a:srgbClr val="D4E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3275013" y="2019300"/>
            <a:ext cx="2670175" cy="4211638"/>
          </a:xfrm>
          <a:prstGeom prst="rect">
            <a:avLst/>
          </a:prstGeom>
          <a:solidFill>
            <a:srgbClr val="D4E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52D28F-2FD8-4B0A-8A72-44478897935F}" type="slidenum">
              <a:rPr lang="fr-FR"/>
              <a:pPr>
                <a:defRPr/>
              </a:pPr>
              <a:t>6</a:t>
            </a:fld>
            <a:endParaRPr lang="fr-FR" dirty="0"/>
          </a:p>
        </p:txBody>
      </p:sp>
      <p:sp>
        <p:nvSpPr>
          <p:cNvPr id="14341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>
                <a:latin typeface="AauxPro OT Black"/>
              </a:rPr>
              <a:t>Le calendrier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3438" y="2886075"/>
            <a:ext cx="2290762" cy="1274763"/>
          </a:xfrm>
          <a:prstGeom prst="rect">
            <a:avLst/>
          </a:prstGeom>
          <a:solidFill>
            <a:srgbClr val="B7D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33438" y="4248150"/>
            <a:ext cx="2290762" cy="720725"/>
          </a:xfrm>
          <a:prstGeom prst="rect">
            <a:avLst/>
          </a:prstGeom>
          <a:solidFill>
            <a:srgbClr val="B7D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833438" y="5045075"/>
            <a:ext cx="2290762" cy="1185863"/>
          </a:xfrm>
          <a:prstGeom prst="rect">
            <a:avLst/>
          </a:prstGeom>
          <a:solidFill>
            <a:srgbClr val="B7D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25463" y="969963"/>
            <a:ext cx="4491037" cy="110807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fr-FR" altLang="fr-FR" dirty="0"/>
          </a:p>
          <a:p>
            <a:pPr>
              <a:defRPr/>
            </a:pPr>
            <a:r>
              <a:rPr lang="fr-FR" altLang="fr-FR" sz="1600" dirty="0">
                <a:latin typeface="AauxPro OT Regular" panose="02000506030000020004" pitchFamily="50" charset="0"/>
                <a:ea typeface="MS Mincho" panose="02020609040205080304" pitchFamily="49" charset="-128"/>
                <a:cs typeface="+mn-cs"/>
              </a:rPr>
              <a:t>Trois études conjointes </a:t>
            </a:r>
          </a:p>
          <a:p>
            <a:pPr>
              <a:defRPr/>
            </a:pPr>
            <a:r>
              <a:rPr lang="fr-FR" altLang="fr-FR" sz="1600" dirty="0">
                <a:latin typeface="AauxPro OT Regular" panose="02000506030000020004" pitchFamily="50" charset="0"/>
                <a:ea typeface="MS Mincho" panose="02020609040205080304" pitchFamily="49" charset="-128"/>
                <a:cs typeface="+mn-cs"/>
              </a:rPr>
              <a:t>et trois phases d’étude : </a:t>
            </a:r>
          </a:p>
          <a:p>
            <a:pPr>
              <a:defRPr/>
            </a:pPr>
            <a:endParaRPr lang="fr-FR" altLang="fr-FR" sz="1600" dirty="0">
              <a:latin typeface="AauxPro OT Regular" panose="02000506030000020004" pitchFamily="50" charset="0"/>
              <a:ea typeface="MS Mincho" panose="02020609040205080304" pitchFamily="49" charset="-128"/>
              <a:cs typeface="+mn-cs"/>
            </a:endParaRPr>
          </a:p>
        </p:txBody>
      </p:sp>
      <p:sp>
        <p:nvSpPr>
          <p:cNvPr id="14346" name="ZoneTexte 14"/>
          <p:cNvSpPr txBox="1">
            <a:spLocks noChangeArrowheads="1"/>
          </p:cNvSpPr>
          <p:nvPr/>
        </p:nvSpPr>
        <p:spPr bwMode="auto">
          <a:xfrm>
            <a:off x="465138" y="3335338"/>
            <a:ext cx="29225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2000" b="1" u="sng">
                <a:latin typeface="AauxPro OT Bold"/>
                <a:ea typeface="MS Mincho"/>
                <a:cs typeface="MS Mincho"/>
              </a:rPr>
              <a:t>Etude Mobilité </a:t>
            </a:r>
          </a:p>
        </p:txBody>
      </p:sp>
      <p:sp>
        <p:nvSpPr>
          <p:cNvPr id="14347" name="ZoneTexte 16"/>
          <p:cNvSpPr txBox="1">
            <a:spLocks noChangeArrowheads="1"/>
          </p:cNvSpPr>
          <p:nvPr/>
        </p:nvSpPr>
        <p:spPr bwMode="auto">
          <a:xfrm>
            <a:off x="433388" y="4430713"/>
            <a:ext cx="30908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2000" b="1" u="sng">
                <a:latin typeface="AauxPro OT Bold"/>
                <a:ea typeface="MS Mincho"/>
                <a:cs typeface="MS Mincho"/>
              </a:rPr>
              <a:t>Stratégie urbaine</a:t>
            </a:r>
          </a:p>
        </p:txBody>
      </p:sp>
      <p:sp>
        <p:nvSpPr>
          <p:cNvPr id="14348" name="ZoneTexte 17"/>
          <p:cNvSpPr txBox="1">
            <a:spLocks noChangeArrowheads="1"/>
          </p:cNvSpPr>
          <p:nvPr/>
        </p:nvSpPr>
        <p:spPr bwMode="auto">
          <a:xfrm>
            <a:off x="833438" y="5180013"/>
            <a:ext cx="22907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2000" b="1" u="sng">
                <a:latin typeface="AauxPro OT Bold"/>
                <a:ea typeface="MS Mincho"/>
                <a:cs typeface="MS Mincho"/>
              </a:rPr>
              <a:t>Patrimoine foncier </a:t>
            </a:r>
          </a:p>
          <a:p>
            <a:pPr algn="ctr"/>
            <a:r>
              <a:rPr lang="fr-FR" altLang="fr-FR" sz="2000" b="1" u="sng">
                <a:latin typeface="AauxPro OT Bold"/>
                <a:ea typeface="MS Mincho"/>
                <a:cs typeface="MS Mincho"/>
              </a:rPr>
              <a:t>de la collectivité</a:t>
            </a:r>
          </a:p>
        </p:txBody>
      </p:sp>
      <p:sp>
        <p:nvSpPr>
          <p:cNvPr id="14349" name="ZoneTexte 26"/>
          <p:cNvSpPr txBox="1">
            <a:spLocks noChangeArrowheads="1"/>
          </p:cNvSpPr>
          <p:nvPr/>
        </p:nvSpPr>
        <p:spPr bwMode="auto">
          <a:xfrm>
            <a:off x="3621088" y="3857625"/>
            <a:ext cx="190341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>
                <a:latin typeface="AauxPro OT Regular"/>
                <a:ea typeface="MS Mincho"/>
                <a:cs typeface="MS Mincho"/>
              </a:rPr>
              <a:t>Etat des lieux, diagnostic et enjeux</a:t>
            </a:r>
            <a:endParaRPr lang="fr-FR">
              <a:latin typeface="Aaux ProRegular OSF"/>
            </a:endParaRPr>
          </a:p>
        </p:txBody>
      </p:sp>
      <p:sp>
        <p:nvSpPr>
          <p:cNvPr id="14350" name="ZoneTexte 27"/>
          <p:cNvSpPr txBox="1">
            <a:spLocks noChangeArrowheads="1"/>
          </p:cNvSpPr>
          <p:nvPr/>
        </p:nvSpPr>
        <p:spPr bwMode="auto">
          <a:xfrm>
            <a:off x="6456363" y="3006725"/>
            <a:ext cx="1905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>
                <a:latin typeface="AauxPro OT Regular"/>
                <a:ea typeface="MS Mincho"/>
                <a:cs typeface="MS Mincho"/>
              </a:rPr>
              <a:t>Elaboration de schémas stratégiques et de scénarios</a:t>
            </a:r>
            <a:endParaRPr lang="fr-FR">
              <a:latin typeface="Aaux ProRegular OSF"/>
            </a:endParaRPr>
          </a:p>
        </p:txBody>
      </p:sp>
      <p:sp>
        <p:nvSpPr>
          <p:cNvPr id="14351" name="ZoneTexte 28"/>
          <p:cNvSpPr txBox="1">
            <a:spLocks noChangeArrowheads="1"/>
          </p:cNvSpPr>
          <p:nvPr/>
        </p:nvSpPr>
        <p:spPr bwMode="auto">
          <a:xfrm>
            <a:off x="9128125" y="3060700"/>
            <a:ext cx="21526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>
                <a:latin typeface="AauxPro OT Regular"/>
                <a:ea typeface="MS Mincho"/>
                <a:cs typeface="MS Mincho"/>
              </a:rPr>
              <a:t>Programme d’actions et préconisations</a:t>
            </a:r>
            <a:endParaRPr lang="fr-FR">
              <a:latin typeface="Aaux ProRegular OSF"/>
            </a:endParaRPr>
          </a:p>
        </p:txBody>
      </p:sp>
      <p:sp>
        <p:nvSpPr>
          <p:cNvPr id="14352" name="ZoneTexte 29"/>
          <p:cNvSpPr txBox="1">
            <a:spLocks noChangeArrowheads="1"/>
          </p:cNvSpPr>
          <p:nvPr/>
        </p:nvSpPr>
        <p:spPr bwMode="auto">
          <a:xfrm>
            <a:off x="6456363" y="4968875"/>
            <a:ext cx="1905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>
                <a:latin typeface="AauxPro OT Regular"/>
                <a:ea typeface="MS Mincho"/>
                <a:cs typeface="MS Mincho"/>
              </a:rPr>
              <a:t>Définition du projet urbain</a:t>
            </a:r>
            <a:endParaRPr lang="fr-FR">
              <a:latin typeface="Aaux ProRegular OSF"/>
            </a:endParaRPr>
          </a:p>
        </p:txBody>
      </p:sp>
      <p:sp>
        <p:nvSpPr>
          <p:cNvPr id="14353" name="ZoneTexte 30"/>
          <p:cNvSpPr txBox="1">
            <a:spLocks noChangeArrowheads="1"/>
          </p:cNvSpPr>
          <p:nvPr/>
        </p:nvSpPr>
        <p:spPr bwMode="auto">
          <a:xfrm>
            <a:off x="9037638" y="4513263"/>
            <a:ext cx="23860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>
                <a:latin typeface="AauxPro OT Regular"/>
                <a:ea typeface="MS Mincho"/>
                <a:cs typeface="MS Mincho"/>
              </a:rPr>
              <a:t>Proposition de mise en œuvre du projet urbain </a:t>
            </a:r>
          </a:p>
          <a:p>
            <a:pPr algn="ctr"/>
            <a:r>
              <a:rPr lang="fr-FR" altLang="fr-FR">
                <a:latin typeface="AauxPro OT Regular"/>
                <a:ea typeface="MS Mincho"/>
                <a:cs typeface="MS Mincho"/>
              </a:rPr>
              <a:t>et proposition d’outils</a:t>
            </a:r>
            <a:endParaRPr lang="fr-FR">
              <a:latin typeface="Aaux ProRegular OSF"/>
            </a:endParaRPr>
          </a:p>
        </p:txBody>
      </p:sp>
      <p:sp>
        <p:nvSpPr>
          <p:cNvPr id="14354" name="ZoneTexte 33"/>
          <p:cNvSpPr txBox="1">
            <a:spLocks noChangeArrowheads="1"/>
          </p:cNvSpPr>
          <p:nvPr/>
        </p:nvSpPr>
        <p:spPr bwMode="auto">
          <a:xfrm>
            <a:off x="3124200" y="1979613"/>
            <a:ext cx="29225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latin typeface="AauxPro OT Bold"/>
                <a:ea typeface="MS Mincho"/>
                <a:cs typeface="MS Mincho"/>
              </a:rPr>
              <a:t>PHASE 1</a:t>
            </a:r>
          </a:p>
        </p:txBody>
      </p:sp>
      <p:sp>
        <p:nvSpPr>
          <p:cNvPr id="14355" name="ZoneTexte 34"/>
          <p:cNvSpPr txBox="1">
            <a:spLocks noChangeArrowheads="1"/>
          </p:cNvSpPr>
          <p:nvPr/>
        </p:nvSpPr>
        <p:spPr bwMode="auto">
          <a:xfrm>
            <a:off x="5946775" y="1979613"/>
            <a:ext cx="292258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latin typeface="AauxPro OT Bold"/>
                <a:ea typeface="MS Mincho"/>
                <a:cs typeface="MS Mincho"/>
              </a:rPr>
              <a:t>PHASE 2</a:t>
            </a:r>
          </a:p>
        </p:txBody>
      </p:sp>
      <p:sp>
        <p:nvSpPr>
          <p:cNvPr id="14356" name="ZoneTexte 35"/>
          <p:cNvSpPr txBox="1">
            <a:spLocks noChangeArrowheads="1"/>
          </p:cNvSpPr>
          <p:nvPr/>
        </p:nvSpPr>
        <p:spPr bwMode="auto">
          <a:xfrm>
            <a:off x="8770938" y="1966913"/>
            <a:ext cx="29225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3200" b="1">
                <a:latin typeface="AauxPro OT Bold"/>
                <a:ea typeface="MS Mincho"/>
                <a:cs typeface="MS Mincho"/>
              </a:rPr>
              <a:t>PHASE 3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3124200" y="2784475"/>
            <a:ext cx="856932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8" name="ZoneTexte 36"/>
          <p:cNvSpPr txBox="1">
            <a:spLocks noChangeArrowheads="1"/>
          </p:cNvSpPr>
          <p:nvPr/>
        </p:nvSpPr>
        <p:spPr bwMode="auto">
          <a:xfrm>
            <a:off x="3621088" y="2468563"/>
            <a:ext cx="19034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1100">
                <a:latin typeface="AauxPro OT Regular"/>
                <a:ea typeface="MS Mincho"/>
                <a:cs typeface="MS Mincho"/>
              </a:rPr>
              <a:t>Eté 2022</a:t>
            </a:r>
            <a:endParaRPr lang="fr-FR" sz="1100">
              <a:latin typeface="Aaux ProRegular OSF"/>
            </a:endParaRPr>
          </a:p>
        </p:txBody>
      </p:sp>
      <p:sp>
        <p:nvSpPr>
          <p:cNvPr id="14359" name="ZoneTexte 37"/>
          <p:cNvSpPr txBox="1">
            <a:spLocks noChangeArrowheads="1"/>
          </p:cNvSpPr>
          <p:nvPr/>
        </p:nvSpPr>
        <p:spPr bwMode="auto">
          <a:xfrm>
            <a:off x="6450013" y="2468563"/>
            <a:ext cx="19050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1100">
                <a:latin typeface="AauxPro OT Regular"/>
                <a:ea typeface="MS Mincho"/>
                <a:cs typeface="MS Mincho"/>
              </a:rPr>
              <a:t>Fin d’année 2022</a:t>
            </a:r>
            <a:endParaRPr lang="fr-FR" sz="1100">
              <a:latin typeface="Aaux ProRegular OSF"/>
            </a:endParaRPr>
          </a:p>
        </p:txBody>
      </p:sp>
      <p:sp>
        <p:nvSpPr>
          <p:cNvPr id="14360" name="ZoneTexte 38"/>
          <p:cNvSpPr txBox="1">
            <a:spLocks noChangeArrowheads="1"/>
          </p:cNvSpPr>
          <p:nvPr/>
        </p:nvSpPr>
        <p:spPr bwMode="auto">
          <a:xfrm>
            <a:off x="9278938" y="2468563"/>
            <a:ext cx="19034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altLang="fr-FR" sz="1100">
                <a:latin typeface="AauxPro OT Regular"/>
                <a:ea typeface="MS Mincho"/>
                <a:cs typeface="MS Mincho"/>
              </a:rPr>
              <a:t>Début 2023</a:t>
            </a:r>
            <a:endParaRPr lang="fr-FR" sz="1100">
              <a:latin typeface="Aaux ProRegular OSF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ZoneTexte 7"/>
          <p:cNvSpPr txBox="1">
            <a:spLocks noChangeArrowheads="1"/>
          </p:cNvSpPr>
          <p:nvPr/>
        </p:nvSpPr>
        <p:spPr bwMode="auto">
          <a:xfrm>
            <a:off x="2927350" y="2949575"/>
            <a:ext cx="794385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4400">
                <a:solidFill>
                  <a:srgbClr val="10A6B4"/>
                </a:solidFill>
                <a:latin typeface="AauxPro OT Black"/>
              </a:rPr>
              <a:t>DIAGNOSTIC </a:t>
            </a:r>
          </a:p>
          <a:p>
            <a:pPr algn="ctr"/>
            <a:r>
              <a:rPr lang="fr-FR" sz="4400">
                <a:solidFill>
                  <a:srgbClr val="10A6B4"/>
                </a:solidFill>
                <a:latin typeface="AauxPro OT Black"/>
              </a:rPr>
              <a:t>MOBILTES - DEPLACEMNTS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52525" y="2732088"/>
            <a:ext cx="6700838" cy="37687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Vidéo</a:t>
            </a:r>
          </a:p>
        </p:txBody>
      </p:sp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52525" y="2732088"/>
            <a:ext cx="6700838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8106B1-A62B-406D-8FBE-BB84B3DC5A6A}" type="slidenum">
              <a:rPr lang="fr-FR"/>
              <a:pPr>
                <a:defRPr/>
              </a:pPr>
              <a:t>8</a:t>
            </a:fld>
            <a:endParaRPr lang="fr-FR" dirty="0"/>
          </a:p>
        </p:txBody>
      </p:sp>
      <p:sp>
        <p:nvSpPr>
          <p:cNvPr id="16388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>
                <a:latin typeface="AauxPro OT Black"/>
              </a:rPr>
              <a:t>Se déplacer à Beaupuy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5088" y="869950"/>
            <a:ext cx="9340850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b="1" dirty="0">
                <a:latin typeface="AauxPro OT Regular" panose="02000506030000020004" pitchFamily="50" charset="0"/>
                <a:cs typeface="+mn-cs"/>
              </a:rPr>
              <a:t>Un carrefour aux fonctions (trop) nombreuses 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latin typeface="AauxPro OT Regular" panose="02000506030000020004" pitchFamily="50" charset="0"/>
                <a:cs typeface="+mn-cs"/>
              </a:rPr>
              <a:t>6 axes de circulation,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latin typeface="AauxPro OT Regular" panose="02000506030000020004" pitchFamily="50" charset="0"/>
                <a:cs typeface="+mn-cs"/>
              </a:rPr>
              <a:t>Traversées piétonnes entre les quartiers, entre l’espace de stationnement et les équipements du village,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latin typeface="AauxPro OT Regular" panose="02000506030000020004" pitchFamily="50" charset="0"/>
                <a:cs typeface="+mn-cs"/>
              </a:rPr>
              <a:t>Passage du bus,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latin typeface="AauxPro OT Regular" panose="02000506030000020004" pitchFamily="50" charset="0"/>
                <a:cs typeface="+mn-cs"/>
              </a:rPr>
              <a:t>Stationnement mairie,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latin typeface="AauxPro OT Regular" panose="02000506030000020004" pitchFamily="50" charset="0"/>
                <a:cs typeface="+mn-cs"/>
              </a:rPr>
              <a:t>Accès poids-lourds à la zone d’activité,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latin typeface="AauxPro OT Regular" panose="02000506030000020004" pitchFamily="50" charset="0"/>
                <a:cs typeface="+mn-cs"/>
              </a:rPr>
              <a:t>Lieu de rencontre à la croisée des chemins…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fr-FR" altLang="fr-FR" sz="1600" dirty="0">
              <a:latin typeface="AauxPro OT Regular" panose="02000506030000020004" pitchFamily="50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altLang="fr-FR" sz="1600" dirty="0">
              <a:latin typeface="AauxPro OT Regular" panose="02000506030000020004" pitchFamily="50" charset="0"/>
              <a:cs typeface="+mn-cs"/>
            </a:endParaRPr>
          </a:p>
        </p:txBody>
      </p:sp>
      <p:pic>
        <p:nvPicPr>
          <p:cNvPr id="16390" name="Imag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40800" y="1536700"/>
            <a:ext cx="3186113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Imag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9900" y="4111625"/>
            <a:ext cx="3184525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ag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3400" y="3241675"/>
            <a:ext cx="4479925" cy="33607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713B0B-2101-47B7-B629-CD4A772C0222}" type="slidenum">
              <a:rPr lang="fr-FR"/>
              <a:pPr>
                <a:defRPr/>
              </a:pPr>
              <a:t>9</a:t>
            </a:fld>
            <a:endParaRPr lang="fr-FR" dirty="0"/>
          </a:p>
        </p:txBody>
      </p:sp>
      <p:sp>
        <p:nvSpPr>
          <p:cNvPr id="17411" name="Titre 1"/>
          <p:cNvSpPr>
            <a:spLocks noGrp="1"/>
          </p:cNvSpPr>
          <p:nvPr>
            <p:ph type="title"/>
          </p:nvPr>
        </p:nvSpPr>
        <p:spPr>
          <a:xfrm>
            <a:off x="1379538" y="0"/>
            <a:ext cx="10747375" cy="720725"/>
          </a:xfrm>
        </p:spPr>
        <p:txBody>
          <a:bodyPr/>
          <a:lstStyle/>
          <a:p>
            <a:r>
              <a:rPr lang="fr-FR">
                <a:latin typeface="AauxPro OT Black"/>
              </a:rPr>
              <a:t>Se déplacer à Beaupuy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5088" y="869950"/>
            <a:ext cx="6149975" cy="1230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b="1" dirty="0">
                <a:latin typeface="AauxPro OT Regular" panose="02000506030000020004" pitchFamily="50" charset="0"/>
                <a:cs typeface="+mn-cs"/>
              </a:rPr>
              <a:t>Des déplacements modes actifs peu confortables 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latin typeface="AauxPro OT Regular" panose="02000506030000020004" pitchFamily="50" charset="0"/>
                <a:cs typeface="+mn-cs"/>
              </a:rPr>
              <a:t>Trottoirs étroits,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latin typeface="AauxPro OT Regular" panose="02000506030000020004" pitchFamily="50" charset="0"/>
                <a:cs typeface="+mn-cs"/>
              </a:rPr>
              <a:t>Cheminements dégradés,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altLang="fr-FR" sz="1400" dirty="0">
                <a:latin typeface="AauxPro OT Regular" panose="02000506030000020004" pitchFamily="50" charset="0"/>
                <a:cs typeface="+mn-cs"/>
              </a:rPr>
              <a:t>Pas d’aménagements cyclables.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altLang="fr-FR" sz="1600" dirty="0">
              <a:latin typeface="AauxPro OT Regular" panose="02000506030000020004" pitchFamily="50" charset="0"/>
              <a:cs typeface="+mn-cs"/>
            </a:endParaRPr>
          </a:p>
        </p:txBody>
      </p:sp>
      <p:pic>
        <p:nvPicPr>
          <p:cNvPr id="17413" name="Imag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3188" y="139700"/>
            <a:ext cx="4384675" cy="3289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414" name="Imag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6538" y="2493963"/>
            <a:ext cx="5073650" cy="3803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aux Pro OSF">
      <a:majorFont>
        <a:latin typeface="Aaux ProBlack OSF"/>
        <a:ea typeface=""/>
        <a:cs typeface=""/>
      </a:majorFont>
      <a:minorFont>
        <a:latin typeface="Aaux ProRegular OS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Autofit/>
      </a:bodyPr>
      <a:lstStyle>
        <a:defPPr>
          <a:defRPr sz="4400" dirty="0" smtClean="0">
            <a:solidFill>
              <a:srgbClr val="10A6B4"/>
            </a:solidFill>
            <a:latin typeface="Aaux ProBlack OSF" panose="000004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5" id="{C9D5DF85-0F11-4B48-AD2D-74E430303179}" vid="{0E39778D-F0AA-4D7C-9192-8FA6451B13E7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aux Pro OSF">
      <a:majorFont>
        <a:latin typeface="Aaux ProBlack OSF"/>
        <a:ea typeface=""/>
        <a:cs typeface=""/>
      </a:majorFont>
      <a:minorFont>
        <a:latin typeface="Aaux ProRegular OS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Autofit/>
      </a:bodyPr>
      <a:lstStyle>
        <a:defPPr>
          <a:defRPr sz="4400" dirty="0" smtClean="0">
            <a:solidFill>
              <a:srgbClr val="10A6B4"/>
            </a:solidFill>
            <a:latin typeface="Aaux ProBlack OSF" panose="000004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5" id="{C9D5DF85-0F11-4B48-AD2D-74E430303179}" vid="{A0554DA6-53BC-47D9-A9D2-CA30234518DE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Modele_Pptx_2020</Template>
  <TotalTime>61</TotalTime>
  <Words>1503</Words>
  <Application>Microsoft Office PowerPoint</Application>
  <PresentationFormat>Grand écran</PresentationFormat>
  <Paragraphs>241</Paragraphs>
  <Slides>29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29</vt:i4>
      </vt:variant>
    </vt:vector>
  </HeadingPairs>
  <TitlesOfParts>
    <vt:vector size="40" baseType="lpstr">
      <vt:lpstr>Aaux ProBlack OSF</vt:lpstr>
      <vt:lpstr>Aaux ProRegular OSF</vt:lpstr>
      <vt:lpstr>AauxPro OT Black</vt:lpstr>
      <vt:lpstr>AauxPro OT Bold</vt:lpstr>
      <vt:lpstr>AauxPro OT Light</vt:lpstr>
      <vt:lpstr>AauxPro OT Regular</vt:lpstr>
      <vt:lpstr>AauxPro OT Thin</vt:lpstr>
      <vt:lpstr>Arial</vt:lpstr>
      <vt:lpstr>Calibri</vt:lpstr>
      <vt:lpstr>Thème Office</vt:lpstr>
      <vt:lpstr>1_Thème Office</vt:lpstr>
      <vt:lpstr>BEAUPUY Schéma d’aménagement du centre-ville</vt:lpstr>
      <vt:lpstr>Ordre du jour</vt:lpstr>
      <vt:lpstr>Pourquoi cette étude ? </vt:lpstr>
      <vt:lpstr>Objectifs de la réunion</vt:lpstr>
      <vt:lpstr>Les axes de réflexion</vt:lpstr>
      <vt:lpstr>Le calendrier</vt:lpstr>
      <vt:lpstr>Présentation PowerPoint</vt:lpstr>
      <vt:lpstr>Se déplacer à Beaupuy</vt:lpstr>
      <vt:lpstr>Se déplacer à Beaupuy</vt:lpstr>
      <vt:lpstr>Se déplacer à Beaupuy</vt:lpstr>
      <vt:lpstr>Présentation PowerPoint</vt:lpstr>
      <vt:lpstr>Une situation historique à la croisée des chemins</vt:lpstr>
      <vt:lpstr>Une situation d’avant-poste de la métropole toulousaine</vt:lpstr>
      <vt:lpstr>Un développement urbain par « grandes pièces »</vt:lpstr>
      <vt:lpstr>Un barycentre « naturel » au carrefour de la route de Lavaur </vt:lpstr>
      <vt:lpstr>Étude des bâtiments communaux</vt:lpstr>
      <vt:lpstr>Une identité très « routière » et d’importantes nuisances</vt:lpstr>
      <vt:lpstr>Les trois enjeux de la centralité Comment « faire centre » à Beaupuy demain ?</vt:lpstr>
      <vt:lpstr>Présentation PowerPoint</vt:lpstr>
      <vt:lpstr>Les orientations stratégiques</vt:lpstr>
      <vt:lpstr>Les orientations stratégiques</vt:lpstr>
      <vt:lpstr>Les orientations stratégiques</vt:lpstr>
      <vt:lpstr>Les orientations stratégiques</vt:lpstr>
      <vt:lpstr>Les orientations stratégiques</vt:lpstr>
      <vt:lpstr>À vous la parole</vt:lpstr>
      <vt:lpstr>Bientôt le Réseau Express Vélo</vt:lpstr>
      <vt:lpstr>Présentation PowerPoint</vt:lpstr>
      <vt:lpstr>Les suites à venir</vt:lpstr>
      <vt:lpstr>Les prochaine étapes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Eliane CHANABE</dc:creator>
  <cp:lastModifiedBy>Véronique BRACONNIER</cp:lastModifiedBy>
  <cp:revision>137</cp:revision>
  <dcterms:created xsi:type="dcterms:W3CDTF">2021-03-26T13:47:27Z</dcterms:created>
  <dcterms:modified xsi:type="dcterms:W3CDTF">2022-07-05T07:15:38Z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0x0101008B7FB2DAC5A426419A2BCF8A5BE6F70D</vt:lpwstr>
  </property>
</Properties>
</file>